
<file path=[Content_Types].xml><?xml version="1.0" encoding="utf-8"?>
<Types xmlns="http://schemas.openxmlformats.org/package/2006/content-types">
  <Override PartName="/ppt/embeddings/oleObject5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embeddings/oleObject3.bin" ContentType="application/vnd.openxmlformats-officedocument.oleObject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ppt/embeddings/oleObject6.bin" ContentType="application/vnd.openxmlformats-officedocument.oleObject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s/slide12.xml" ContentType="application/vnd.openxmlformats-officedocument.presentationml.slide+xml"/>
  <Override PartName="/ppt/embeddings/oleObject4.bin" ContentType="application/vnd.openxmlformats-officedocument.oleObject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oleObject7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C6C56-197F-B648-AAB2-54ED44E26A87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B7303-356B-F946-A906-3378B559B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Everything You Need to Know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(since the midterm)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Content Placeholder 3"/>
          <p:cNvGraphicFramePr>
            <a:graphicFrameLocks noChangeAspect="1"/>
          </p:cNvGraphicFramePr>
          <p:nvPr/>
        </p:nvGraphicFramePr>
        <p:xfrm>
          <a:off x="487363" y="346075"/>
          <a:ext cx="6723062" cy="6407150"/>
        </p:xfrm>
        <a:graphic>
          <a:graphicData uri="http://schemas.openxmlformats.org/presentationml/2006/ole">
            <p:oleObj spid="_x0000_s22530" name="Equation" r:id="rId3" imgW="3606800" imgH="344170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72877" y="6342458"/>
            <a:ext cx="6664494" cy="5155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2876" y="5367549"/>
            <a:ext cx="6664494" cy="5155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2876" y="4517623"/>
            <a:ext cx="6664494" cy="5155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2876" y="3688418"/>
            <a:ext cx="6664494" cy="5155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"Modal logic" extends FOL by including predicates whose arguments are formulas rather than terms</a:t>
            </a:r>
          </a:p>
          <a:p>
            <a:r>
              <a:rPr lang="en-US" dirty="0" smtClean="0"/>
              <a:t>We can use it to represent the beliefs of different agents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50687" y="4359250"/>
          <a:ext cx="5937979" cy="2237932"/>
        </p:xfrm>
        <a:graphic>
          <a:graphicData uri="http://schemas.openxmlformats.org/presentationml/2006/ole">
            <p:oleObj spid="_x0000_s24578" name="Equation" r:id="rId3" imgW="2527300" imgH="9525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112498" y="6126163"/>
            <a:ext cx="6570036" cy="4710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12498" y="4971501"/>
            <a:ext cx="6570036" cy="4710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semantics of modal logic is based on "structures": a set of possible worlds, and a </a:t>
            </a:r>
            <a:r>
              <a:rPr lang="en-US" dirty="0" err="1" smtClean="0"/>
              <a:t>reachability</a:t>
            </a:r>
            <a:r>
              <a:rPr lang="en-US" dirty="0" smtClean="0"/>
              <a:t> relationship between worlds</a:t>
            </a:r>
          </a:p>
          <a:p>
            <a:r>
              <a:rPr lang="en-US" dirty="0" smtClean="0"/>
              <a:t>An agent A believes P in world </a:t>
            </a:r>
            <a:r>
              <a:rPr lang="en-US" i="1" dirty="0" err="1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P is true in all worlds </a:t>
            </a:r>
            <a:r>
              <a:rPr lang="en-US" i="1" dirty="0" err="1" smtClean="0"/>
              <a:t>w</a:t>
            </a:r>
            <a:r>
              <a:rPr lang="en-US" i="1" dirty="0" smtClean="0"/>
              <a:t>'</a:t>
            </a:r>
            <a:r>
              <a:rPr lang="en-US" dirty="0" smtClean="0"/>
              <a:t> reachable from </a:t>
            </a:r>
            <a:r>
              <a:rPr lang="en-US" i="1" dirty="0" err="1" smtClean="0"/>
              <a:t>w</a:t>
            </a:r>
            <a:r>
              <a:rPr lang="en-US" dirty="0" smtClean="0"/>
              <a:t> by the A relation</a:t>
            </a:r>
          </a:p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752710" y="5559365"/>
            <a:ext cx="955069" cy="56679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  ~Q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21970" y="5559365"/>
            <a:ext cx="955069" cy="56679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  Q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2"/>
            <a:endCxn id="7" idx="6"/>
          </p:cNvCxnSpPr>
          <p:nvPr/>
        </p:nvCxnSpPr>
        <p:spPr>
          <a:xfrm rot="10800000">
            <a:off x="2707780" y="5842764"/>
            <a:ext cx="61419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11045" y="5374699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826176" y="4975232"/>
            <a:ext cx="640211" cy="598287"/>
          </a:xfrm>
          <a:custGeom>
            <a:avLst/>
            <a:gdLst>
              <a:gd name="connsiteX0" fmla="*/ 199410 w 640211"/>
              <a:gd name="connsiteY0" fmla="*/ 598287 h 598287"/>
              <a:gd name="connsiteX1" fmla="*/ 0 w 640211"/>
              <a:gd name="connsiteY1" fmla="*/ 283399 h 598287"/>
              <a:gd name="connsiteX2" fmla="*/ 335849 w 640211"/>
              <a:gd name="connsiteY2" fmla="*/ 0 h 598287"/>
              <a:gd name="connsiteX3" fmla="*/ 640211 w 640211"/>
              <a:gd name="connsiteY3" fmla="*/ 283399 h 598287"/>
              <a:gd name="connsiteX4" fmla="*/ 461792 w 640211"/>
              <a:gd name="connsiteY4" fmla="*/ 577294 h 59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211" h="598287">
                <a:moveTo>
                  <a:pt x="199410" y="598287"/>
                </a:moveTo>
                <a:lnTo>
                  <a:pt x="0" y="283399"/>
                </a:lnTo>
                <a:lnTo>
                  <a:pt x="335849" y="0"/>
                </a:lnTo>
                <a:lnTo>
                  <a:pt x="640211" y="283399"/>
                </a:lnTo>
                <a:lnTo>
                  <a:pt x="461792" y="577294"/>
                </a:ln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79399" y="4961078"/>
            <a:ext cx="640211" cy="598287"/>
          </a:xfrm>
          <a:custGeom>
            <a:avLst/>
            <a:gdLst>
              <a:gd name="connsiteX0" fmla="*/ 199410 w 640211"/>
              <a:gd name="connsiteY0" fmla="*/ 598287 h 598287"/>
              <a:gd name="connsiteX1" fmla="*/ 0 w 640211"/>
              <a:gd name="connsiteY1" fmla="*/ 283399 h 598287"/>
              <a:gd name="connsiteX2" fmla="*/ 335849 w 640211"/>
              <a:gd name="connsiteY2" fmla="*/ 0 h 598287"/>
              <a:gd name="connsiteX3" fmla="*/ 640211 w 640211"/>
              <a:gd name="connsiteY3" fmla="*/ 283399 h 598287"/>
              <a:gd name="connsiteX4" fmla="*/ 461792 w 640211"/>
              <a:gd name="connsiteY4" fmla="*/ 577294 h 59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211" h="598287">
                <a:moveTo>
                  <a:pt x="199410" y="598287"/>
                </a:moveTo>
                <a:lnTo>
                  <a:pt x="0" y="283399"/>
                </a:lnTo>
                <a:lnTo>
                  <a:pt x="335849" y="0"/>
                </a:lnTo>
                <a:lnTo>
                  <a:pt x="640211" y="283399"/>
                </a:lnTo>
                <a:lnTo>
                  <a:pt x="461792" y="577294"/>
                </a:ln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48158" y="6255777"/>
            <a:ext cx="46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2941" y="6255777"/>
            <a:ext cx="46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89551" y="4790566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20284" y="4790566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43270" y="4628855"/>
            <a:ext cx="3557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w1</a:t>
            </a:r>
          </a:p>
          <a:p>
            <a:r>
              <a:rPr lang="en-US" dirty="0" smtClean="0"/>
              <a:t>A believes P?                           YES</a:t>
            </a:r>
          </a:p>
          <a:p>
            <a:r>
              <a:rPr lang="en-US" dirty="0" smtClean="0"/>
              <a:t>A believes ~Q?                         NO</a:t>
            </a:r>
          </a:p>
          <a:p>
            <a:r>
              <a:rPr lang="en-US" dirty="0" smtClean="0"/>
              <a:t>A believes B believes ~Q?      YES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577582" y="4628855"/>
            <a:ext cx="923583" cy="1497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571340" y="6045851"/>
            <a:ext cx="902593" cy="262407"/>
          </a:xfrm>
          <a:custGeom>
            <a:avLst/>
            <a:gdLst>
              <a:gd name="connsiteX0" fmla="*/ 902593 w 902593"/>
              <a:gd name="connsiteY0" fmla="*/ 20993 h 262407"/>
              <a:gd name="connsiteX1" fmla="*/ 451296 w 902593"/>
              <a:gd name="connsiteY1" fmla="*/ 262407 h 262407"/>
              <a:gd name="connsiteX2" fmla="*/ 0 w 902593"/>
              <a:gd name="connsiteY2" fmla="*/ 0 h 26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2593" h="262407">
                <a:moveTo>
                  <a:pt x="902593" y="20993"/>
                </a:moveTo>
                <a:lnTo>
                  <a:pt x="451296" y="262407"/>
                </a:lnTo>
                <a:lnTo>
                  <a:pt x="0" y="0"/>
                </a:ln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88727" y="547502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1206956" y="5510541"/>
            <a:ext cx="587734" cy="566799"/>
          </a:xfrm>
          <a:custGeom>
            <a:avLst/>
            <a:gdLst>
              <a:gd name="connsiteX0" fmla="*/ 587734 w 587734"/>
              <a:gd name="connsiteY0" fmla="*/ 188933 h 566799"/>
              <a:gd name="connsiteX1" fmla="*/ 262381 w 587734"/>
              <a:gd name="connsiteY1" fmla="*/ 0 h 566799"/>
              <a:gd name="connsiteX2" fmla="*/ 0 w 587734"/>
              <a:gd name="connsiteY2" fmla="*/ 304392 h 566799"/>
              <a:gd name="connsiteX3" fmla="*/ 335848 w 587734"/>
              <a:gd name="connsiteY3" fmla="*/ 566799 h 566799"/>
              <a:gd name="connsiteX4" fmla="*/ 566744 w 587734"/>
              <a:gd name="connsiteY4" fmla="*/ 451340 h 56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734" h="566799">
                <a:moveTo>
                  <a:pt x="587734" y="188933"/>
                </a:moveTo>
                <a:lnTo>
                  <a:pt x="262381" y="0"/>
                </a:lnTo>
                <a:lnTo>
                  <a:pt x="0" y="304392"/>
                </a:lnTo>
                <a:lnTo>
                  <a:pt x="335848" y="566799"/>
                </a:lnTo>
                <a:lnTo>
                  <a:pt x="566744" y="451340"/>
                </a:ln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02055" y="6255777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Bayesian network can be encoded in logic by introducing propositions that represent independent random (biased) coin flips</a:t>
            </a:r>
          </a:p>
          <a:p>
            <a:r>
              <a:rPr lang="en-US" dirty="0" smtClean="0"/>
              <a:t>The probability of a model is the probability of the particular set of coin flips in the model</a:t>
            </a:r>
          </a:p>
          <a:p>
            <a:r>
              <a:rPr lang="en-US" dirty="0" smtClean="0"/>
              <a:t>By weighting models by their probability, probabilistic inference becomes weighted model counting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FOL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FOL is the strongest logic with a complete proof theory</a:t>
            </a:r>
          </a:p>
          <a:p>
            <a:r>
              <a:rPr lang="en-US" dirty="0" smtClean="0"/>
              <a:t>However, many commonplace mathematical notions cannot be expressed in FOL</a:t>
            </a:r>
          </a:p>
          <a:p>
            <a:r>
              <a:rPr lang="en-US" dirty="0" smtClean="0"/>
              <a:t>For example, we cannot write a formula that says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dirty="0" err="1" smtClean="0"/>
              <a:t>P(x,y</a:t>
            </a:r>
            <a:r>
              <a:rPr lang="en-US" dirty="0" smtClean="0"/>
              <a:t>) is precisely the transitive closure of </a:t>
            </a:r>
            <a:r>
              <a:rPr lang="en-US" dirty="0" err="1" smtClean="0"/>
              <a:t>Q(x,y</a:t>
            </a:r>
            <a:r>
              <a:rPr lang="en-US" dirty="0" smtClean="0"/>
              <a:t>)"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 smtClean="0"/>
              <a:t>Q is infinite</a:t>
            </a:r>
          </a:p>
          <a:p>
            <a:r>
              <a:rPr lang="en-US" dirty="0" smtClean="0"/>
              <a:t>It can be useful in practice to use logics that are more expressive than FOL, even if they do not have complete proof theories</a:t>
            </a:r>
          </a:p>
          <a:p>
            <a:pPr lvl="1"/>
            <a:r>
              <a:rPr lang="en-US" dirty="0" smtClean="0"/>
              <a:t>In practice, you give up a proof when you run out of time, even if the proof theory is complete.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Gödel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 things are even worse for logic than the limits of its expressivity</a:t>
            </a:r>
          </a:p>
          <a:p>
            <a:r>
              <a:rPr lang="en-US" dirty="0" smtClean="0"/>
              <a:t>There are mathematical theorems that can be expressed in FOL, and that are demonstratively true, but for which no FOL proof exists.</a:t>
            </a:r>
          </a:p>
          <a:p>
            <a:pPr lvl="1"/>
            <a:r>
              <a:rPr lang="en-US" dirty="0" smtClean="0"/>
              <a:t>Because FOL is complete, this means they are true but not entailed by the semantics of FOL either</a:t>
            </a:r>
          </a:p>
          <a:p>
            <a:r>
              <a:rPr lang="en-US" dirty="0" smtClean="0"/>
              <a:t>That is </a:t>
            </a:r>
            <a:r>
              <a:rPr lang="en-US" dirty="0" smtClean="0"/>
              <a:t>Gödel's </a:t>
            </a:r>
            <a:r>
              <a:rPr lang="en-US" dirty="0" smtClean="0"/>
              <a:t>famous construction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FOL is the strongest complete logic, this means that there is no way around the limitation by finding a "stronger" logic</a:t>
            </a:r>
          </a:p>
          <a:p>
            <a:r>
              <a:rPr lang="en-US" dirty="0" smtClean="0"/>
              <a:t>Another general limitation of logic discovered by </a:t>
            </a:r>
            <a:r>
              <a:rPr lang="en-US" dirty="0" smtClean="0"/>
              <a:t>Gödel </a:t>
            </a:r>
            <a:r>
              <a:rPr lang="en-US" dirty="0" smtClean="0"/>
              <a:t>is that any logic that is strong enough to be able to prove its own consistency must be inconsistent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63965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Abductive</a:t>
            </a:r>
            <a:r>
              <a:rPr lang="en-US" dirty="0" smtClean="0">
                <a:solidFill>
                  <a:srgbClr val="FF0000"/>
                </a:solidFill>
              </a:rPr>
              <a:t> diagnosis</a:t>
            </a:r>
            <a:r>
              <a:rPr lang="en-US" dirty="0" smtClean="0"/>
              <a:t>: a minimal set of (positive and negative) assumptions that entails the observations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Consistency-based diagnosis</a:t>
            </a:r>
            <a:r>
              <a:rPr lang="en-US" dirty="0" smtClean="0"/>
              <a:t>: a minimal set of positive abnormality assumptions that is consistent with the observations.  (</a:t>
            </a:r>
            <a:r>
              <a:rPr lang="en-US" dirty="0" err="1" smtClean="0"/>
              <a:t>Ab's</a:t>
            </a:r>
            <a:r>
              <a:rPr lang="en-US" dirty="0" smtClean="0"/>
              <a:t> not in the diagnosis are assumed to be false.)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94687"/>
            <a:ext cx="8229600" cy="2640293"/>
          </a:xfrm>
        </p:spPr>
        <p:txBody>
          <a:bodyPr/>
          <a:lstStyle/>
          <a:p>
            <a:r>
              <a:rPr lang="en-US" dirty="0" err="1" smtClean="0"/>
              <a:t>Abductive</a:t>
            </a:r>
            <a:r>
              <a:rPr lang="en-US" dirty="0" smtClean="0"/>
              <a:t> diagnoses:</a:t>
            </a:r>
          </a:p>
          <a:p>
            <a:pPr lvl="1">
              <a:buNone/>
            </a:pPr>
            <a:r>
              <a:rPr lang="en-US" dirty="0" smtClean="0"/>
              <a:t>{ </a:t>
            </a:r>
            <a:r>
              <a:rPr lang="en-US" dirty="0" err="1" smtClean="0"/>
              <a:t>Ab(a</a:t>
            </a:r>
            <a:r>
              <a:rPr lang="en-US" dirty="0" smtClean="0"/>
              <a:t>), </a:t>
            </a:r>
            <a:r>
              <a:rPr lang="en-US" dirty="0" err="1" smtClean="0"/>
              <a:t>Ab(b</a:t>
            </a:r>
            <a:r>
              <a:rPr lang="en-US" dirty="0" smtClean="0"/>
              <a:t>) }</a:t>
            </a:r>
          </a:p>
          <a:p>
            <a:r>
              <a:rPr lang="en-US" dirty="0" smtClean="0"/>
              <a:t>Consistency-based diagnoses:</a:t>
            </a:r>
          </a:p>
          <a:p>
            <a:pPr lvl="1">
              <a:buNone/>
            </a:pPr>
            <a:r>
              <a:rPr lang="en-US" dirty="0" smtClean="0"/>
              <a:t>{ </a:t>
            </a:r>
            <a:r>
              <a:rPr lang="en-US" dirty="0" err="1" smtClean="0"/>
              <a:t>Ab(a</a:t>
            </a:r>
            <a:r>
              <a:rPr lang="en-US" dirty="0" smtClean="0"/>
              <a:t>) } and { </a:t>
            </a:r>
            <a:r>
              <a:rPr lang="en-US" dirty="0" err="1" smtClean="0"/>
              <a:t>Ab(b</a:t>
            </a:r>
            <a:r>
              <a:rPr lang="en-US" dirty="0" smtClean="0"/>
              <a:t>) }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Ab(a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Ab(b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entailed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consistent?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5353" y="4321598"/>
            <a:ext cx="5588073" cy="20000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5353" y="5321609"/>
            <a:ext cx="4261078" cy="10133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2495550"/>
          <a:ext cx="7734300" cy="3808413"/>
        </p:xfrm>
        <a:graphic>
          <a:graphicData uri="http://schemas.openxmlformats.org/presentationml/2006/ole">
            <p:oleObj spid="_x0000_s14338" name="Equation" r:id="rId3" imgW="4876800" imgH="240030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4418929"/>
            <a:ext cx="8229600" cy="21727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SAT-Modulo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468913" cy="1134656"/>
          </a:xfrm>
        </p:spPr>
        <p:txBody>
          <a:bodyPr/>
          <a:lstStyle/>
          <a:p>
            <a:r>
              <a:rPr lang="en-US" dirty="0" smtClean="0"/>
              <a:t>Idea: propositions can be arithmetic constraints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5898903"/>
            <a:ext cx="4171212" cy="692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4828284"/>
            <a:ext cx="7734300" cy="14756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SAT-Modulo Theories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1256" y="1417638"/>
          <a:ext cx="7980994" cy="2717425"/>
        </p:xfrm>
        <a:graphic>
          <a:graphicData uri="http://schemas.openxmlformats.org/presentationml/2006/ole">
            <p:oleObj spid="_x0000_s15362" name="Equation" r:id="rId3" imgW="4851400" imgH="16510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98696" y="4349722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77788" y="487145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4529" y="5435105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71346" y="5938926"/>
            <a:ext cx="42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68043" y="6308258"/>
            <a:ext cx="3643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Inconsistent! Learn (~P1 </a:t>
            </a:r>
            <a:r>
              <a:rPr lang="en-US" dirty="0" err="1" smtClean="0"/>
              <a:t>v</a:t>
            </a:r>
            <a:r>
              <a:rPr lang="en-US" dirty="0" smtClean="0"/>
              <a:t> ~P2 </a:t>
            </a:r>
            <a:r>
              <a:rPr lang="en-US" dirty="0" err="1" smtClean="0"/>
              <a:t>v</a:t>
            </a:r>
            <a:r>
              <a:rPr lang="en-US" dirty="0" smtClean="0"/>
              <a:t> ~P3)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863442" y="4699913"/>
            <a:ext cx="337066" cy="291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263565" y="5231363"/>
            <a:ext cx="337066" cy="291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669411" y="5720829"/>
            <a:ext cx="337066" cy="291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805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technique for approximate inference is to compute upper and lower bounds on a theory, where the bounds are in a restricted subset of logic that is tractable</a:t>
            </a:r>
          </a:p>
          <a:p>
            <a:r>
              <a:rPr lang="en-US" dirty="0" smtClean="0"/>
              <a:t>Horn bounds: </a:t>
            </a:r>
          </a:p>
          <a:p>
            <a:pPr lvl="1"/>
            <a:r>
              <a:rPr lang="en-US" dirty="0" smtClean="0"/>
              <a:t>There is a unique Horn LUB, equivalent to all the Horn clauses entailed by the theory</a:t>
            </a:r>
          </a:p>
          <a:p>
            <a:pPr lvl="1"/>
            <a:r>
              <a:rPr lang="en-US" dirty="0" smtClean="0"/>
              <a:t>There can be many Horn </a:t>
            </a:r>
            <a:r>
              <a:rPr lang="en-US" dirty="0" err="1" smtClean="0"/>
              <a:t>GLBs</a:t>
            </a:r>
            <a:r>
              <a:rPr lang="en-US" dirty="0" smtClean="0"/>
              <a:t>, each is a weakest set of Horn clauses that entails the theory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24281" y="4880765"/>
          <a:ext cx="1895475" cy="1760538"/>
        </p:xfrm>
        <a:graphic>
          <a:graphicData uri="http://schemas.openxmlformats.org/presentationml/2006/ole">
            <p:oleObj spid="_x0000_s19459" name="Equation" r:id="rId3" imgW="698500" imgH="647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Inference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98228" y="1417638"/>
          <a:ext cx="7116649" cy="5136747"/>
        </p:xfrm>
        <a:graphic>
          <a:graphicData uri="http://schemas.openxmlformats.org/presentationml/2006/ole">
            <p:oleObj spid="_x0000_s20482" name="Equation" r:id="rId3" imgW="3746500" imgH="27051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51886" y="5258631"/>
            <a:ext cx="7860954" cy="15993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Inference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36663" y="1417638"/>
          <a:ext cx="6040437" cy="5137150"/>
        </p:xfrm>
        <a:graphic>
          <a:graphicData uri="http://schemas.openxmlformats.org/presentationml/2006/ole">
            <p:oleObj spid="_x0000_s21506" name="Equation" r:id="rId3" imgW="3225800" imgH="27432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007544" y="5227142"/>
            <a:ext cx="6269555" cy="14694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583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Answering query F using bounds:</a:t>
            </a:r>
          </a:p>
          <a:p>
            <a:pPr lvl="1"/>
            <a:r>
              <a:rPr lang="en-US" dirty="0" smtClean="0"/>
              <a:t>If F is Horn, then T|=F </a:t>
            </a:r>
            <a:r>
              <a:rPr lang="en-US" dirty="0" err="1" smtClean="0"/>
              <a:t>iff</a:t>
            </a:r>
            <a:r>
              <a:rPr lang="en-US" dirty="0" smtClean="0"/>
              <a:t> LUB|=F</a:t>
            </a:r>
          </a:p>
          <a:p>
            <a:pPr lvl="1"/>
            <a:r>
              <a:rPr lang="en-US" dirty="0" smtClean="0"/>
              <a:t>Else: if LUB|=F, then T|=F</a:t>
            </a:r>
          </a:p>
          <a:p>
            <a:pPr lvl="1"/>
            <a:r>
              <a:rPr lang="en-US" dirty="0" smtClean="0"/>
              <a:t>Else: if for </a:t>
            </a:r>
            <a:r>
              <a:rPr lang="en-US" i="1" dirty="0" smtClean="0"/>
              <a:t>all </a:t>
            </a:r>
            <a:r>
              <a:rPr lang="en-US" dirty="0" smtClean="0"/>
              <a:t>GLB L, L|=/=F, then T|=/=F</a:t>
            </a:r>
          </a:p>
          <a:p>
            <a:pPr lvl="1"/>
            <a:r>
              <a:rPr lang="en-US" dirty="0" smtClean="0"/>
              <a:t>Else: we cannot tell if query is entailed by original theory by using the bounds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692</Words>
  <Application>Microsoft Macintosh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MathType 6.0 Equation</vt:lpstr>
      <vt:lpstr>Everything You Need to Know</vt:lpstr>
      <vt:lpstr>Diagnosis</vt:lpstr>
      <vt:lpstr>Diagnosis</vt:lpstr>
      <vt:lpstr>SAT-Modulo Theories</vt:lpstr>
      <vt:lpstr>SAT-Modulo Theories</vt:lpstr>
      <vt:lpstr>Approximate Inference</vt:lpstr>
      <vt:lpstr>Approximate Inference</vt:lpstr>
      <vt:lpstr>Approximate Inference</vt:lpstr>
      <vt:lpstr>Approximate Inference</vt:lpstr>
      <vt:lpstr>Slide 10</vt:lpstr>
      <vt:lpstr>Multiple Agents</vt:lpstr>
      <vt:lpstr>Multiple Agents</vt:lpstr>
      <vt:lpstr>Bayesian Networks</vt:lpstr>
      <vt:lpstr>Limits of FOL</vt:lpstr>
      <vt:lpstr>Gödel</vt:lpstr>
      <vt:lpstr>Limits of Logic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 Kautz</dc:creator>
  <cp:lastModifiedBy>Henry Kautz</cp:lastModifiedBy>
  <cp:revision>20</cp:revision>
  <dcterms:created xsi:type="dcterms:W3CDTF">2010-12-09T16:14:08Z</dcterms:created>
  <dcterms:modified xsi:type="dcterms:W3CDTF">2010-12-09T18:46:38Z</dcterms:modified>
</cp:coreProperties>
</file>