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322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308" r:id="rId11"/>
    <p:sldId id="260" r:id="rId12"/>
    <p:sldId id="266" r:id="rId13"/>
    <p:sldId id="267" r:id="rId14"/>
    <p:sldId id="268" r:id="rId15"/>
    <p:sldId id="314" r:id="rId16"/>
    <p:sldId id="269" r:id="rId17"/>
    <p:sldId id="311" r:id="rId18"/>
    <p:sldId id="271" r:id="rId19"/>
    <p:sldId id="315" r:id="rId20"/>
    <p:sldId id="312" r:id="rId21"/>
    <p:sldId id="270" r:id="rId22"/>
    <p:sldId id="272" r:id="rId23"/>
    <p:sldId id="273" r:id="rId24"/>
    <p:sldId id="274" r:id="rId25"/>
    <p:sldId id="279" r:id="rId26"/>
    <p:sldId id="280" r:id="rId27"/>
    <p:sldId id="276" r:id="rId28"/>
    <p:sldId id="309" r:id="rId29"/>
    <p:sldId id="281" r:id="rId30"/>
    <p:sldId id="282" r:id="rId31"/>
    <p:sldId id="283" r:id="rId32"/>
    <p:sldId id="320" r:id="rId33"/>
    <p:sldId id="284" r:id="rId34"/>
    <p:sldId id="285" r:id="rId35"/>
    <p:sldId id="287" r:id="rId36"/>
    <p:sldId id="289" r:id="rId37"/>
    <p:sldId id="290" r:id="rId38"/>
    <p:sldId id="291" r:id="rId39"/>
    <p:sldId id="292" r:id="rId40"/>
    <p:sldId id="293" r:id="rId41"/>
    <p:sldId id="277" r:id="rId42"/>
    <p:sldId id="278" r:id="rId43"/>
    <p:sldId id="310" r:id="rId44"/>
    <p:sldId id="295" r:id="rId45"/>
    <p:sldId id="297" r:id="rId46"/>
    <p:sldId id="301" r:id="rId47"/>
    <p:sldId id="302" r:id="rId48"/>
    <p:sldId id="296" r:id="rId49"/>
    <p:sldId id="321" r:id="rId50"/>
    <p:sldId id="298" r:id="rId51"/>
    <p:sldId id="304" r:id="rId52"/>
    <p:sldId id="305" r:id="rId53"/>
    <p:sldId id="318" r:id="rId54"/>
    <p:sldId id="319" r:id="rId55"/>
    <p:sldId id="313" r:id="rId56"/>
    <p:sldId id="307" r:id="rId5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BE1"/>
    <a:srgbClr val="FC6A56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FBD85-2FAE-EA49-91EF-82AF350B8297}" v="58" dt="2020-02-15T19:47:00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582"/>
  </p:normalViewPr>
  <p:slideViewPr>
    <p:cSldViewPr snapToGrid="0" snapToObjects="1">
      <p:cViewPr varScale="1">
        <p:scale>
          <a:sx n="127" d="100"/>
          <a:sy n="127" d="100"/>
        </p:scale>
        <p:origin x="200" y="528"/>
      </p:cViewPr>
      <p:guideLst/>
    </p:cSldViewPr>
  </p:slideViewPr>
  <p:outlineViewPr>
    <p:cViewPr>
      <p:scale>
        <a:sx n="33" d="100"/>
        <a:sy n="33" d="100"/>
      </p:scale>
      <p:origin x="0" y="-185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utz, Henry A" userId="d6686502-8b0b-4877-b4e9-162921e4bf34" providerId="ADAL" clId="{1E9FBD85-2FAE-EA49-91EF-82AF350B8297}"/>
    <pc:docChg chg="undo custSel addSld modSld sldOrd">
      <pc:chgData name="Kautz, Henry A" userId="d6686502-8b0b-4877-b4e9-162921e4bf34" providerId="ADAL" clId="{1E9FBD85-2FAE-EA49-91EF-82AF350B8297}" dt="2020-02-15T19:47:06.553" v="540" actId="1076"/>
      <pc:docMkLst>
        <pc:docMk/>
      </pc:docMkLst>
      <pc:sldChg chg="modSp">
        <pc:chgData name="Kautz, Henry A" userId="d6686502-8b0b-4877-b4e9-162921e4bf34" providerId="ADAL" clId="{1E9FBD85-2FAE-EA49-91EF-82AF350B8297}" dt="2020-02-15T19:42:59.064" v="309" actId="114"/>
        <pc:sldMkLst>
          <pc:docMk/>
          <pc:sldMk cId="3394025059" sldId="296"/>
        </pc:sldMkLst>
        <pc:spChg chg="mod">
          <ac:chgData name="Kautz, Henry A" userId="d6686502-8b0b-4877-b4e9-162921e4bf34" providerId="ADAL" clId="{1E9FBD85-2FAE-EA49-91EF-82AF350B8297}" dt="2020-02-15T19:27:26.086" v="32" actId="20577"/>
          <ac:spMkLst>
            <pc:docMk/>
            <pc:sldMk cId="3394025059" sldId="296"/>
            <ac:spMk id="2" creationId="{C16E8540-5792-CE43-B268-2217FB09D1F6}"/>
          </ac:spMkLst>
        </pc:spChg>
        <pc:spChg chg="mod">
          <ac:chgData name="Kautz, Henry A" userId="d6686502-8b0b-4877-b4e9-162921e4bf34" providerId="ADAL" clId="{1E9FBD85-2FAE-EA49-91EF-82AF350B8297}" dt="2020-02-15T19:42:59.064" v="309" actId="114"/>
          <ac:spMkLst>
            <pc:docMk/>
            <pc:sldMk cId="3394025059" sldId="296"/>
            <ac:spMk id="3" creationId="{C2A429E1-03EE-3549-97DB-A6EBBD474395}"/>
          </ac:spMkLst>
        </pc:spChg>
      </pc:sldChg>
      <pc:sldChg chg="modSp ord">
        <pc:chgData name="Kautz, Henry A" userId="d6686502-8b0b-4877-b4e9-162921e4bf34" providerId="ADAL" clId="{1E9FBD85-2FAE-EA49-91EF-82AF350B8297}" dt="2020-02-15T19:33:11.789" v="260"/>
        <pc:sldMkLst>
          <pc:docMk/>
          <pc:sldMk cId="4171234720" sldId="302"/>
        </pc:sldMkLst>
        <pc:spChg chg="mod">
          <ac:chgData name="Kautz, Henry A" userId="d6686502-8b0b-4877-b4e9-162921e4bf34" providerId="ADAL" clId="{1E9FBD85-2FAE-EA49-91EF-82AF350B8297}" dt="2020-02-15T19:27:57.484" v="39" actId="20577"/>
          <ac:spMkLst>
            <pc:docMk/>
            <pc:sldMk cId="4171234720" sldId="302"/>
            <ac:spMk id="2" creationId="{3D21BE5D-810F-DF4E-A832-7804A43B1B25}"/>
          </ac:spMkLst>
        </pc:spChg>
      </pc:sldChg>
      <pc:sldChg chg="modSp modAnim">
        <pc:chgData name="Kautz, Henry A" userId="d6686502-8b0b-4877-b4e9-162921e4bf34" providerId="ADAL" clId="{1E9FBD85-2FAE-EA49-91EF-82AF350B8297}" dt="2020-02-15T19:33:24.777" v="269" actId="27636"/>
        <pc:sldMkLst>
          <pc:docMk/>
          <pc:sldMk cId="4130429691" sldId="310"/>
        </pc:sldMkLst>
        <pc:spChg chg="mod">
          <ac:chgData name="Kautz, Henry A" userId="d6686502-8b0b-4877-b4e9-162921e4bf34" providerId="ADAL" clId="{1E9FBD85-2FAE-EA49-91EF-82AF350B8297}" dt="2020-02-15T19:33:24.777" v="269" actId="27636"/>
          <ac:spMkLst>
            <pc:docMk/>
            <pc:sldMk cId="4130429691" sldId="310"/>
            <ac:spMk id="3" creationId="{89960752-F6BC-804F-8EE9-EAA45E7CF440}"/>
          </ac:spMkLst>
        </pc:spChg>
      </pc:sldChg>
      <pc:sldChg chg="addSp modSp add modAnim">
        <pc:chgData name="Kautz, Henry A" userId="d6686502-8b0b-4877-b4e9-162921e4bf34" providerId="ADAL" clId="{1E9FBD85-2FAE-EA49-91EF-82AF350B8297}" dt="2020-02-15T19:47:06.553" v="540" actId="1076"/>
        <pc:sldMkLst>
          <pc:docMk/>
          <pc:sldMk cId="2710580323" sldId="321"/>
        </pc:sldMkLst>
        <pc:spChg chg="mod">
          <ac:chgData name="Kautz, Henry A" userId="d6686502-8b0b-4877-b4e9-162921e4bf34" providerId="ADAL" clId="{1E9FBD85-2FAE-EA49-91EF-82AF350B8297}" dt="2020-02-15T19:30:10.599" v="84" actId="27636"/>
          <ac:spMkLst>
            <pc:docMk/>
            <pc:sldMk cId="2710580323" sldId="321"/>
            <ac:spMk id="2" creationId="{18105C19-9868-444B-932C-05A44CB874B8}"/>
          </ac:spMkLst>
        </pc:spChg>
        <pc:spChg chg="mod">
          <ac:chgData name="Kautz, Henry A" userId="d6686502-8b0b-4877-b4e9-162921e4bf34" providerId="ADAL" clId="{1E9FBD85-2FAE-EA49-91EF-82AF350B8297}" dt="2020-02-15T19:45:48.523" v="533" actId="14100"/>
          <ac:spMkLst>
            <pc:docMk/>
            <pc:sldMk cId="2710580323" sldId="321"/>
            <ac:spMk id="3" creationId="{4356271C-1D6C-FD49-8812-467832C2DF54}"/>
          </ac:spMkLst>
        </pc:spChg>
        <pc:picChg chg="add mod">
          <ac:chgData name="Kautz, Henry A" userId="d6686502-8b0b-4877-b4e9-162921e4bf34" providerId="ADAL" clId="{1E9FBD85-2FAE-EA49-91EF-82AF350B8297}" dt="2020-02-15T19:47:06.553" v="540" actId="1076"/>
          <ac:picMkLst>
            <pc:docMk/>
            <pc:sldMk cId="2710580323" sldId="321"/>
            <ac:picMk id="5" creationId="{5976C4CC-4943-DA46-B106-CE672499DCA1}"/>
          </ac:picMkLst>
        </pc:picChg>
      </pc:sldChg>
    </pc:docChg>
  </pc:docChgLst>
  <pc:docChgLst>
    <pc:chgData name="Kautz, Henry A" userId="d6686502-8b0b-4877-b4e9-162921e4bf34" providerId="ADAL" clId="{32F0D653-B318-0640-8957-7BB529608F7C}"/>
    <pc:docChg chg="custSel addSld delSld modSld sldOrd">
      <pc:chgData name="Kautz, Henry A" userId="d6686502-8b0b-4877-b4e9-162921e4bf34" providerId="ADAL" clId="{32F0D653-B318-0640-8957-7BB529608F7C}" dt="2020-01-30T20:53:02.205" v="1854" actId="20577"/>
      <pc:docMkLst>
        <pc:docMk/>
      </pc:docMkLst>
      <pc:sldChg chg="addSp modSp modAnim">
        <pc:chgData name="Kautz, Henry A" userId="d6686502-8b0b-4877-b4e9-162921e4bf34" providerId="ADAL" clId="{32F0D653-B318-0640-8957-7BB529608F7C}" dt="2020-01-30T20:33:50.913" v="1713" actId="20577"/>
        <pc:sldMkLst>
          <pc:docMk/>
          <pc:sldMk cId="1889936851" sldId="260"/>
        </pc:sldMkLst>
        <pc:spChg chg="mod">
          <ac:chgData name="Kautz, Henry A" userId="d6686502-8b0b-4877-b4e9-162921e4bf34" providerId="ADAL" clId="{32F0D653-B318-0640-8957-7BB529608F7C}" dt="2020-01-30T20:33:50.913" v="1713" actId="20577"/>
          <ac:spMkLst>
            <pc:docMk/>
            <pc:sldMk cId="1889936851" sldId="260"/>
            <ac:spMk id="2" creationId="{65135398-8BFE-EF43-8419-161AD942294F}"/>
          </ac:spMkLst>
        </pc:spChg>
        <pc:spChg chg="mod">
          <ac:chgData name="Kautz, Henry A" userId="d6686502-8b0b-4877-b4e9-162921e4bf34" providerId="ADAL" clId="{32F0D653-B318-0640-8957-7BB529608F7C}" dt="2020-01-30T17:54:45.359" v="80" actId="1076"/>
          <ac:spMkLst>
            <pc:docMk/>
            <pc:sldMk cId="1889936851" sldId="260"/>
            <ac:spMk id="3" creationId="{327A4837-7989-A84A-8ACB-B61FB3D5C5A1}"/>
          </ac:spMkLst>
        </pc:spChg>
        <pc:picChg chg="add mod">
          <ac:chgData name="Kautz, Henry A" userId="d6686502-8b0b-4877-b4e9-162921e4bf34" providerId="ADAL" clId="{32F0D653-B318-0640-8957-7BB529608F7C}" dt="2020-01-30T17:54:34.747" v="79" actId="1076"/>
          <ac:picMkLst>
            <pc:docMk/>
            <pc:sldMk cId="1889936851" sldId="260"/>
            <ac:picMk id="5" creationId="{754FB8B2-702A-F140-9793-BC86DEF7BF93}"/>
          </ac:picMkLst>
        </pc:picChg>
      </pc:sldChg>
      <pc:sldChg chg="modSp add">
        <pc:chgData name="Kautz, Henry A" userId="d6686502-8b0b-4877-b4e9-162921e4bf34" providerId="ADAL" clId="{32F0D653-B318-0640-8957-7BB529608F7C}" dt="2020-01-30T17:55:37.420" v="125" actId="20577"/>
        <pc:sldMkLst>
          <pc:docMk/>
          <pc:sldMk cId="1275851986" sldId="266"/>
        </pc:sldMkLst>
        <pc:spChg chg="mod">
          <ac:chgData name="Kautz, Henry A" userId="d6686502-8b0b-4877-b4e9-162921e4bf34" providerId="ADAL" clId="{32F0D653-B318-0640-8957-7BB529608F7C}" dt="2020-01-30T17:55:37.420" v="125" actId="20577"/>
          <ac:spMkLst>
            <pc:docMk/>
            <pc:sldMk cId="1275851986" sldId="266"/>
            <ac:spMk id="2" creationId="{06E360C5-B81C-B94A-A4A1-D6D52C9EDA1B}"/>
          </ac:spMkLst>
        </pc:spChg>
      </pc:sldChg>
      <pc:sldChg chg="modSp add">
        <pc:chgData name="Kautz, Henry A" userId="d6686502-8b0b-4877-b4e9-162921e4bf34" providerId="ADAL" clId="{32F0D653-B318-0640-8957-7BB529608F7C}" dt="2020-01-30T17:55:58.650" v="162" actId="20577"/>
        <pc:sldMkLst>
          <pc:docMk/>
          <pc:sldMk cId="3650396753" sldId="267"/>
        </pc:sldMkLst>
        <pc:spChg chg="mod">
          <ac:chgData name="Kautz, Henry A" userId="d6686502-8b0b-4877-b4e9-162921e4bf34" providerId="ADAL" clId="{32F0D653-B318-0640-8957-7BB529608F7C}" dt="2020-01-30T17:55:58.650" v="162" actId="20577"/>
          <ac:spMkLst>
            <pc:docMk/>
            <pc:sldMk cId="3650396753" sldId="267"/>
            <ac:spMk id="2" creationId="{DB8CBF7C-EBB8-CF47-8936-851BC3870306}"/>
          </ac:spMkLst>
        </pc:spChg>
      </pc:sldChg>
      <pc:sldChg chg="modSp add">
        <pc:chgData name="Kautz, Henry A" userId="d6686502-8b0b-4877-b4e9-162921e4bf34" providerId="ADAL" clId="{32F0D653-B318-0640-8957-7BB529608F7C}" dt="2020-01-30T17:56:09.226" v="183" actId="20577"/>
        <pc:sldMkLst>
          <pc:docMk/>
          <pc:sldMk cId="2318226925" sldId="268"/>
        </pc:sldMkLst>
        <pc:spChg chg="mod">
          <ac:chgData name="Kautz, Henry A" userId="d6686502-8b0b-4877-b4e9-162921e4bf34" providerId="ADAL" clId="{32F0D653-B318-0640-8957-7BB529608F7C}" dt="2020-01-30T17:56:09.226" v="183" actId="20577"/>
          <ac:spMkLst>
            <pc:docMk/>
            <pc:sldMk cId="2318226925" sldId="268"/>
            <ac:spMk id="2" creationId="{A724C2C5-FB8C-FD48-AD26-FD51F8FE0C60}"/>
          </ac:spMkLst>
        </pc:spChg>
      </pc:sldChg>
      <pc:sldChg chg="addSp delSp modSp add delAnim modAnim">
        <pc:chgData name="Kautz, Henry A" userId="d6686502-8b0b-4877-b4e9-162921e4bf34" providerId="ADAL" clId="{32F0D653-B318-0640-8957-7BB529608F7C}" dt="2020-01-30T20:52:22.717" v="1826" actId="255"/>
        <pc:sldMkLst>
          <pc:docMk/>
          <pc:sldMk cId="2038479440" sldId="269"/>
        </pc:sldMkLst>
        <pc:spChg chg="mod">
          <ac:chgData name="Kautz, Henry A" userId="d6686502-8b0b-4877-b4e9-162921e4bf34" providerId="ADAL" clId="{32F0D653-B318-0640-8957-7BB529608F7C}" dt="2020-01-30T20:42:20.999" v="1715" actId="20577"/>
          <ac:spMkLst>
            <pc:docMk/>
            <pc:sldMk cId="2038479440" sldId="269"/>
            <ac:spMk id="2" creationId="{65135398-8BFE-EF43-8419-161AD942294F}"/>
          </ac:spMkLst>
        </pc:spChg>
        <pc:spChg chg="del">
          <ac:chgData name="Kautz, Henry A" userId="d6686502-8b0b-4877-b4e9-162921e4bf34" providerId="ADAL" clId="{32F0D653-B318-0640-8957-7BB529608F7C}" dt="2020-01-30T17:56:53.365" v="192" actId="478"/>
          <ac:spMkLst>
            <pc:docMk/>
            <pc:sldMk cId="2038479440" sldId="269"/>
            <ac:spMk id="3" creationId="{327A4837-7989-A84A-8ACB-B61FB3D5C5A1}"/>
          </ac:spMkLst>
        </pc:spChg>
        <pc:spChg chg="del">
          <ac:chgData name="Kautz, Henry A" userId="d6686502-8b0b-4877-b4e9-162921e4bf34" providerId="ADAL" clId="{32F0D653-B318-0640-8957-7BB529608F7C}" dt="2020-01-30T20:51:25.644" v="1821" actId="478"/>
          <ac:spMkLst>
            <pc:docMk/>
            <pc:sldMk cId="2038479440" sldId="269"/>
            <ac:spMk id="4" creationId="{8AAD934C-7DA5-C346-AE33-56A7B8CE5246}"/>
          </ac:spMkLst>
        </pc:spChg>
        <pc:spChg chg="add mod">
          <ac:chgData name="Kautz, Henry A" userId="d6686502-8b0b-4877-b4e9-162921e4bf34" providerId="ADAL" clId="{32F0D653-B318-0640-8957-7BB529608F7C}" dt="2020-01-30T20:52:22.717" v="1826" actId="255"/>
          <ac:spMkLst>
            <pc:docMk/>
            <pc:sldMk cId="2038479440" sldId="269"/>
            <ac:spMk id="7" creationId="{AE460FBB-ECA9-9242-9E84-FFF3FA11D056}"/>
          </ac:spMkLst>
        </pc:spChg>
        <pc:picChg chg="del">
          <ac:chgData name="Kautz, Henry A" userId="d6686502-8b0b-4877-b4e9-162921e4bf34" providerId="ADAL" clId="{32F0D653-B318-0640-8957-7BB529608F7C}" dt="2020-01-30T17:56:50.503" v="191" actId="478"/>
          <ac:picMkLst>
            <pc:docMk/>
            <pc:sldMk cId="2038479440" sldId="269"/>
            <ac:picMk id="5" creationId="{754FB8B2-702A-F140-9793-BC86DEF7BF93}"/>
          </ac:picMkLst>
        </pc:picChg>
        <pc:picChg chg="add mod">
          <ac:chgData name="Kautz, Henry A" userId="d6686502-8b0b-4877-b4e9-162921e4bf34" providerId="ADAL" clId="{32F0D653-B318-0640-8957-7BB529608F7C}" dt="2020-01-30T20:51:58.921" v="1823" actId="14100"/>
          <ac:picMkLst>
            <pc:docMk/>
            <pc:sldMk cId="2038479440" sldId="269"/>
            <ac:picMk id="8" creationId="{18A56908-725D-A340-9A24-8D6B9E5331AC}"/>
          </ac:picMkLst>
        </pc:picChg>
        <pc:picChg chg="add del mod">
          <ac:chgData name="Kautz, Henry A" userId="d6686502-8b0b-4877-b4e9-162921e4bf34" providerId="ADAL" clId="{32F0D653-B318-0640-8957-7BB529608F7C}" dt="2020-01-30T20:50:50.475" v="1817" actId="478"/>
          <ac:picMkLst>
            <pc:docMk/>
            <pc:sldMk cId="2038479440" sldId="269"/>
            <ac:picMk id="9" creationId="{B1452B1C-F054-DB47-87C2-6C1EEF308155}"/>
          </ac:picMkLst>
        </pc:picChg>
        <pc:picChg chg="add mod">
          <ac:chgData name="Kautz, Henry A" userId="d6686502-8b0b-4877-b4e9-162921e4bf34" providerId="ADAL" clId="{32F0D653-B318-0640-8957-7BB529608F7C}" dt="2020-01-30T20:51:21.789" v="1820" actId="14100"/>
          <ac:picMkLst>
            <pc:docMk/>
            <pc:sldMk cId="2038479440" sldId="269"/>
            <ac:picMk id="10" creationId="{1F541248-4851-784C-B5C1-16837EAC192F}"/>
          </ac:picMkLst>
        </pc:picChg>
      </pc:sldChg>
      <pc:sldChg chg="addSp modSp add modAnim">
        <pc:chgData name="Kautz, Henry A" userId="d6686502-8b0b-4877-b4e9-162921e4bf34" providerId="ADAL" clId="{32F0D653-B318-0640-8957-7BB529608F7C}" dt="2020-01-30T20:16:38.181" v="1107"/>
        <pc:sldMkLst>
          <pc:docMk/>
          <pc:sldMk cId="2313614171" sldId="270"/>
        </pc:sldMkLst>
        <pc:spChg chg="mod">
          <ac:chgData name="Kautz, Henry A" userId="d6686502-8b0b-4877-b4e9-162921e4bf34" providerId="ADAL" clId="{32F0D653-B318-0640-8957-7BB529608F7C}" dt="2020-01-30T20:10:37.769" v="1058" actId="20577"/>
          <ac:spMkLst>
            <pc:docMk/>
            <pc:sldMk cId="2313614171" sldId="270"/>
            <ac:spMk id="2" creationId="{65135398-8BFE-EF43-8419-161AD942294F}"/>
          </ac:spMkLst>
        </pc:spChg>
        <pc:spChg chg="add mod">
          <ac:chgData name="Kautz, Henry A" userId="d6686502-8b0b-4877-b4e9-162921e4bf34" providerId="ADAL" clId="{32F0D653-B318-0640-8957-7BB529608F7C}" dt="2020-01-30T20:12:23.363" v="1094" actId="1076"/>
          <ac:spMkLst>
            <pc:docMk/>
            <pc:sldMk cId="2313614171" sldId="270"/>
            <ac:spMk id="5" creationId="{89767F33-69D2-3348-B649-A2E9CF060D16}"/>
          </ac:spMkLst>
        </pc:spChg>
        <pc:spChg chg="mod">
          <ac:chgData name="Kautz, Henry A" userId="d6686502-8b0b-4877-b4e9-162921e4bf34" providerId="ADAL" clId="{32F0D653-B318-0640-8957-7BB529608F7C}" dt="2020-01-30T20:10:47.344" v="1059" actId="1076"/>
          <ac:spMkLst>
            <pc:docMk/>
            <pc:sldMk cId="2313614171" sldId="270"/>
            <ac:spMk id="7" creationId="{AE460FBB-ECA9-9242-9E84-FFF3FA11D056}"/>
          </ac:spMkLst>
        </pc:spChg>
        <pc:picChg chg="add mod">
          <ac:chgData name="Kautz, Henry A" userId="d6686502-8b0b-4877-b4e9-162921e4bf34" providerId="ADAL" clId="{32F0D653-B318-0640-8957-7BB529608F7C}" dt="2020-01-30T20:11:07.290" v="1062" actId="1076"/>
          <ac:picMkLst>
            <pc:docMk/>
            <pc:sldMk cId="2313614171" sldId="270"/>
            <ac:picMk id="3" creationId="{6721D5F5-1414-A345-9835-8D9B85C11EF7}"/>
          </ac:picMkLst>
        </pc:picChg>
      </pc:sldChg>
      <pc:sldChg chg="modSp add">
        <pc:chgData name="Kautz, Henry A" userId="d6686502-8b0b-4877-b4e9-162921e4bf34" providerId="ADAL" clId="{32F0D653-B318-0640-8957-7BB529608F7C}" dt="2020-01-30T18:00:24.189" v="341" actId="20577"/>
        <pc:sldMkLst>
          <pc:docMk/>
          <pc:sldMk cId="3079065087" sldId="271"/>
        </pc:sldMkLst>
        <pc:spChg chg="mod">
          <ac:chgData name="Kautz, Henry A" userId="d6686502-8b0b-4877-b4e9-162921e4bf34" providerId="ADAL" clId="{32F0D653-B318-0640-8957-7BB529608F7C}" dt="2020-01-30T18:00:24.189" v="341" actId="20577"/>
          <ac:spMkLst>
            <pc:docMk/>
            <pc:sldMk cId="3079065087" sldId="271"/>
            <ac:spMk id="2" creationId="{B9FC1CF9-444B-384D-A7EB-8BBD32E47A42}"/>
          </ac:spMkLst>
        </pc:spChg>
      </pc:sldChg>
      <pc:sldChg chg="modSp add ord">
        <pc:chgData name="Kautz, Henry A" userId="d6686502-8b0b-4877-b4e9-162921e4bf34" providerId="ADAL" clId="{32F0D653-B318-0640-8957-7BB529608F7C}" dt="2020-01-30T18:29:21.815" v="556" actId="20577"/>
        <pc:sldMkLst>
          <pc:docMk/>
          <pc:sldMk cId="3638817602" sldId="272"/>
        </pc:sldMkLst>
        <pc:spChg chg="mod">
          <ac:chgData name="Kautz, Henry A" userId="d6686502-8b0b-4877-b4e9-162921e4bf34" providerId="ADAL" clId="{32F0D653-B318-0640-8957-7BB529608F7C}" dt="2020-01-30T18:29:21.815" v="556" actId="20577"/>
          <ac:spMkLst>
            <pc:docMk/>
            <pc:sldMk cId="3638817602" sldId="272"/>
            <ac:spMk id="2" creationId="{E3655FE6-3C20-014D-9E05-3CE0537D02A3}"/>
          </ac:spMkLst>
        </pc:spChg>
      </pc:sldChg>
      <pc:sldChg chg="modSp add ord">
        <pc:chgData name="Kautz, Henry A" userId="d6686502-8b0b-4877-b4e9-162921e4bf34" providerId="ADAL" clId="{32F0D653-B318-0640-8957-7BB529608F7C}" dt="2020-01-30T18:29:26.396" v="557"/>
        <pc:sldMkLst>
          <pc:docMk/>
          <pc:sldMk cId="1202397022" sldId="273"/>
        </pc:sldMkLst>
        <pc:spChg chg="mod">
          <ac:chgData name="Kautz, Henry A" userId="d6686502-8b0b-4877-b4e9-162921e4bf34" providerId="ADAL" clId="{32F0D653-B318-0640-8957-7BB529608F7C}" dt="2020-01-30T18:29:00.799" v="500" actId="20577"/>
          <ac:spMkLst>
            <pc:docMk/>
            <pc:sldMk cId="1202397022" sldId="273"/>
            <ac:spMk id="2" creationId="{E3655FE6-3C20-014D-9E05-3CE0537D02A3}"/>
          </ac:spMkLst>
        </pc:spChg>
        <pc:spChg chg="mod">
          <ac:chgData name="Kautz, Henry A" userId="d6686502-8b0b-4877-b4e9-162921e4bf34" providerId="ADAL" clId="{32F0D653-B318-0640-8957-7BB529608F7C}" dt="2020-01-30T18:29:06.967" v="524" actId="20577"/>
          <ac:spMkLst>
            <pc:docMk/>
            <pc:sldMk cId="1202397022" sldId="273"/>
            <ac:spMk id="3" creationId="{0735411D-447E-8B40-80C6-E9613E0176D1}"/>
          </ac:spMkLst>
        </pc:spChg>
      </pc:sldChg>
      <pc:sldChg chg="modSp add">
        <pc:chgData name="Kautz, Henry A" userId="d6686502-8b0b-4877-b4e9-162921e4bf34" providerId="ADAL" clId="{32F0D653-B318-0640-8957-7BB529608F7C}" dt="2020-01-30T18:46:13.008" v="983" actId="20577"/>
        <pc:sldMkLst>
          <pc:docMk/>
          <pc:sldMk cId="2918819187" sldId="274"/>
        </pc:sldMkLst>
        <pc:spChg chg="mod">
          <ac:chgData name="Kautz, Henry A" userId="d6686502-8b0b-4877-b4e9-162921e4bf34" providerId="ADAL" clId="{32F0D653-B318-0640-8957-7BB529608F7C}" dt="2020-01-30T18:42:58.985" v="638" actId="20577"/>
          <ac:spMkLst>
            <pc:docMk/>
            <pc:sldMk cId="2918819187" sldId="274"/>
            <ac:spMk id="2" creationId="{14F3BB10-74BA-E342-B894-F82B6D9C6680}"/>
          </ac:spMkLst>
        </pc:spChg>
        <pc:spChg chg="mod">
          <ac:chgData name="Kautz, Henry A" userId="d6686502-8b0b-4877-b4e9-162921e4bf34" providerId="ADAL" clId="{32F0D653-B318-0640-8957-7BB529608F7C}" dt="2020-01-30T18:46:13.008" v="983" actId="20577"/>
          <ac:spMkLst>
            <pc:docMk/>
            <pc:sldMk cId="2918819187" sldId="274"/>
            <ac:spMk id="3" creationId="{364870AD-6865-2244-81A6-53E277FC6648}"/>
          </ac:spMkLst>
        </pc:spChg>
      </pc:sldChg>
      <pc:sldChg chg="add del">
        <pc:chgData name="Kautz, Henry A" userId="d6686502-8b0b-4877-b4e9-162921e4bf34" providerId="ADAL" clId="{32F0D653-B318-0640-8957-7BB529608F7C}" dt="2020-01-30T18:47:21.541" v="1022" actId="2696"/>
        <pc:sldMkLst>
          <pc:docMk/>
          <pc:sldMk cId="3064467443" sldId="275"/>
        </pc:sldMkLst>
      </pc:sldChg>
      <pc:sldChg chg="modSp add">
        <pc:chgData name="Kautz, Henry A" userId="d6686502-8b0b-4877-b4e9-162921e4bf34" providerId="ADAL" clId="{32F0D653-B318-0640-8957-7BB529608F7C}" dt="2020-01-30T18:46:36.250" v="993" actId="20577"/>
        <pc:sldMkLst>
          <pc:docMk/>
          <pc:sldMk cId="2049595372" sldId="276"/>
        </pc:sldMkLst>
        <pc:spChg chg="mod">
          <ac:chgData name="Kautz, Henry A" userId="d6686502-8b0b-4877-b4e9-162921e4bf34" providerId="ADAL" clId="{32F0D653-B318-0640-8957-7BB529608F7C}" dt="2020-01-30T18:46:36.250" v="993" actId="20577"/>
          <ac:spMkLst>
            <pc:docMk/>
            <pc:sldMk cId="2049595372" sldId="276"/>
            <ac:spMk id="5" creationId="{F36D9310-3512-C34D-BACC-AFA226600A01}"/>
          </ac:spMkLst>
        </pc:spChg>
      </pc:sldChg>
      <pc:sldChg chg="modSp add">
        <pc:chgData name="Kautz, Henry A" userId="d6686502-8b0b-4877-b4e9-162921e4bf34" providerId="ADAL" clId="{32F0D653-B318-0640-8957-7BB529608F7C}" dt="2020-01-30T18:47:14.401" v="1021" actId="20577"/>
        <pc:sldMkLst>
          <pc:docMk/>
          <pc:sldMk cId="192174410" sldId="277"/>
        </pc:sldMkLst>
        <pc:spChg chg="mod">
          <ac:chgData name="Kautz, Henry A" userId="d6686502-8b0b-4877-b4e9-162921e4bf34" providerId="ADAL" clId="{32F0D653-B318-0640-8957-7BB529608F7C}" dt="2020-01-30T18:47:14.401" v="1021" actId="20577"/>
          <ac:spMkLst>
            <pc:docMk/>
            <pc:sldMk cId="192174410" sldId="277"/>
            <ac:spMk id="5" creationId="{F36D9310-3512-C34D-BACC-AFA226600A01}"/>
          </ac:spMkLst>
        </pc:spChg>
      </pc:sldChg>
      <pc:sldChg chg="addSp delSp modSp add">
        <pc:chgData name="Kautz, Henry A" userId="d6686502-8b0b-4877-b4e9-162921e4bf34" providerId="ADAL" clId="{32F0D653-B318-0640-8957-7BB529608F7C}" dt="2020-01-30T20:32:25.324" v="1709" actId="20577"/>
        <pc:sldMkLst>
          <pc:docMk/>
          <pc:sldMk cId="2860159851" sldId="278"/>
        </pc:sldMkLst>
        <pc:spChg chg="del">
          <ac:chgData name="Kautz, Henry A" userId="d6686502-8b0b-4877-b4e9-162921e4bf34" providerId="ADAL" clId="{32F0D653-B318-0640-8957-7BB529608F7C}" dt="2020-01-30T20:24:53.230" v="1109"/>
          <ac:spMkLst>
            <pc:docMk/>
            <pc:sldMk cId="2860159851" sldId="278"/>
            <ac:spMk id="2" creationId="{BF1A7358-D213-E842-B157-094B04DD8067}"/>
          </ac:spMkLst>
        </pc:spChg>
        <pc:spChg chg="del">
          <ac:chgData name="Kautz, Henry A" userId="d6686502-8b0b-4877-b4e9-162921e4bf34" providerId="ADAL" clId="{32F0D653-B318-0640-8957-7BB529608F7C}" dt="2020-01-30T20:24:53.230" v="1109"/>
          <ac:spMkLst>
            <pc:docMk/>
            <pc:sldMk cId="2860159851" sldId="278"/>
            <ac:spMk id="3" creationId="{41B7FED4-3271-F24D-A126-5DF6C38B0973}"/>
          </ac:spMkLst>
        </pc:spChg>
        <pc:spChg chg="add mod">
          <ac:chgData name="Kautz, Henry A" userId="d6686502-8b0b-4877-b4e9-162921e4bf34" providerId="ADAL" clId="{32F0D653-B318-0640-8957-7BB529608F7C}" dt="2020-01-30T20:25:17.929" v="1173" actId="20577"/>
          <ac:spMkLst>
            <pc:docMk/>
            <pc:sldMk cId="2860159851" sldId="278"/>
            <ac:spMk id="5" creationId="{FB8D36D8-FA26-BE41-AE1A-6FD511FA01A7}"/>
          </ac:spMkLst>
        </pc:spChg>
        <pc:spChg chg="add mod">
          <ac:chgData name="Kautz, Henry A" userId="d6686502-8b0b-4877-b4e9-162921e4bf34" providerId="ADAL" clId="{32F0D653-B318-0640-8957-7BB529608F7C}" dt="2020-01-30T20:32:25.324" v="1709" actId="20577"/>
          <ac:spMkLst>
            <pc:docMk/>
            <pc:sldMk cId="2860159851" sldId="278"/>
            <ac:spMk id="6" creationId="{4C3187A8-396A-CC42-9A7E-75A724035E7E}"/>
          </ac:spMkLst>
        </pc:spChg>
      </pc:sldChg>
      <pc:sldChg chg="modSp add">
        <pc:chgData name="Kautz, Henry A" userId="d6686502-8b0b-4877-b4e9-162921e4bf34" providerId="ADAL" clId="{32F0D653-B318-0640-8957-7BB529608F7C}" dt="2020-01-30T20:53:02.205" v="1854" actId="20577"/>
        <pc:sldMkLst>
          <pc:docMk/>
          <pc:sldMk cId="4158234981" sldId="279"/>
        </pc:sldMkLst>
        <pc:spChg chg="mod">
          <ac:chgData name="Kautz, Henry A" userId="d6686502-8b0b-4877-b4e9-162921e4bf34" providerId="ADAL" clId="{32F0D653-B318-0640-8957-7BB529608F7C}" dt="2020-01-30T20:53:02.205" v="1854" actId="20577"/>
          <ac:spMkLst>
            <pc:docMk/>
            <pc:sldMk cId="4158234981" sldId="279"/>
            <ac:spMk id="2" creationId="{21004CB1-7604-F645-B060-5B645FC91A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53F49-6172-314C-B44C-DCE62C122715}" type="datetimeFigureOut">
              <a:rPr lang="en-US" smtClean="0"/>
              <a:t>12/12/20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7C2D7-D526-6348-8A13-5D93681CB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96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7C2D7-D526-6348-8A13-5D93681CB8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20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7C2D7-D526-6348-8A13-5D93681CB8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4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7C2D7-D526-6348-8A13-5D93681CB8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7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323A6-D46A-CB46-A8C6-6A9C4D048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C4A6D5-C4A9-CE44-A8FB-EB3B267B1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08BB0-21DB-AB4A-9803-8409C313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A7D1-C8F5-0247-A470-DD377AC4945C}" type="datetime1">
              <a:rPr lang="en-US" smtClean="0"/>
              <a:t>12/12/20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20A7F-B3C3-6648-ADD2-60A4FC18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B3A3B-20B1-2648-A3BB-1CD642C6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153C2-8078-0D4A-9417-F930C8A8A7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76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086B8-3B66-DD4D-9591-AF2E6C6FF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112F31-1F17-0743-95D5-E72A7CE11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D8E73-35B2-8140-8419-D8148EC2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7D096-2431-2140-B509-340B541A3EC8}" type="datetime1">
              <a:rPr lang="en-US" smtClean="0"/>
              <a:t>12/12/20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E015C-053B-8740-8E99-569FB627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97A04-E2B0-3D4E-80D7-5CDE8B80A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3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122DCC-21DA-F148-9464-900A00854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F5369-5510-9940-BF7D-D8F17E853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34CC9-5382-294E-AB76-6DFC74C09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32BC-CD3C-BE4C-9571-0E7B12C3DC13}" type="datetime1">
              <a:rPr lang="en-US" smtClean="0"/>
              <a:t>12/12/20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EFE88-9D0D-EA48-B255-CDFBBDB0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52F8A-3055-4842-A3E3-054CFBF2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70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1587E-7956-E740-889E-B38E7E1FD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0D4C4-A37E-0A45-BC4D-AAD1EB9A4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CEB3-E0E1-0049-B393-A2808998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C9F5-B45B-BB4D-BE23-8E7D1E49E1C7}" type="datetime1">
              <a:rPr lang="en-US" smtClean="0"/>
              <a:t>12/12/20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883C1-3A4C-164E-B2B3-E06C43FC7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3AD88-2317-7B48-9929-70FE81B8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2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76DC-B179-424D-B5BD-7442FFB6C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A1583-F4AF-5147-9C0D-474B2AC64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F3B9-2CAD-0849-9150-77EBDE358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49D9D-7256-624F-94FA-040F18E4A044}" type="datetime1">
              <a:rPr lang="en-US" smtClean="0"/>
              <a:t>12/12/20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3277F-8751-7546-97DB-7D8A36A7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3422B-F0A0-DF42-B0CA-459C4173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7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A068-863A-3C4F-AF68-CFEE226EA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3FE13-AC2D-C542-B7C1-326DE51DC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B9D3D-6A91-8043-BD80-7D2D5CC32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BCB67-9764-714B-B44D-91C359A71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21404-5ED6-2948-AFF6-D1149069C4F4}" type="datetime1">
              <a:rPr lang="en-US" smtClean="0"/>
              <a:t>12/12/20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0AFC3-66AD-3F48-8842-0DE644AD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44063-1BE4-1F47-A896-45432B41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9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2C8A2-BAFE-6040-BF70-1872BDAE4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F7647-B253-E147-8E4B-3A11BA880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227CC-DC8C-AB47-BD7D-F72A1688E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BE116A-B635-C94C-8018-CFBB4CD52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E3C1F8-234F-FC47-A9AA-164151DFA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80A1C9-6AB9-6A43-A99D-897F598D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DDFE-F0E7-3443-A4E5-5976A33576AD}" type="datetime1">
              <a:rPr lang="en-US" smtClean="0"/>
              <a:t>12/12/20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B99C50-036D-0C4C-B1AD-960CD265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AAE43B-8633-C644-8BC6-5D728383F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7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FFA4-7B39-2849-880E-654CE38B7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9F6A8-C91D-3846-A381-36D52EB5F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74A5-5B97-B743-A710-CD163DF5D676}" type="datetime1">
              <a:rPr lang="en-US" smtClean="0"/>
              <a:t>12/12/20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D879B-242A-204A-A6BF-529459ADC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33971-777A-C744-890E-04EC9B3A5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8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D64C6E-63EE-0C4E-9C59-5FCB83838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DF08-7400-A944-A53B-AD7055738613}" type="datetime1">
              <a:rPr lang="en-US" smtClean="0"/>
              <a:t>12/12/20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BDE8A8-637D-2F46-9A9D-D6881CCA7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3C60-8B2C-304C-9037-18409FF0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4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78E2-EC44-F74A-86E1-CE6AC303F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34D90-03DA-4843-9472-D86F9F0C5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4D608-DA10-9B44-830F-A57E6852D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F5B30-37D0-734B-956D-E4031A67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5F41-982D-E346-AD35-233D142C9230}" type="datetime1">
              <a:rPr lang="en-US" smtClean="0"/>
              <a:t>12/12/20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0FF09-6ABD-3C44-B678-4F1E8BDB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812E6-2DA6-7244-82E8-E9D99018F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2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BD03-E9B5-FD4A-B361-63248AC6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537890-F2D6-9444-974D-3F0425326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465CA-8FEE-E34F-BFF6-361CBEE59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4E2C5-9A83-2644-9276-E1CB8107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E232-7DAE-E944-A0CA-3428804DA421}" type="datetime1">
              <a:rPr lang="en-US" smtClean="0"/>
              <a:t>12/12/20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2A4EC-3282-ED40-9F2F-E0F5C734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06636-6467-3E45-966C-18A283399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DBDF75-0280-1544-A73E-D3C793E3B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203C5-03C6-9645-83AA-43B472C25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F3ACE-9A52-8B4D-B962-3A8FC57DE0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CFE9E-5680-A54F-9C30-5691C5612439}" type="datetime1">
              <a:rPr lang="en-US" smtClean="0"/>
              <a:t>12/12/20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DA017-A936-E24E-9339-FAF99DEC8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BEC60-763A-4141-AE1D-A33F87E47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3E3751C-E736-9F45-AC58-AC0BD36FA7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64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hyperlink" Target="https://blog.aylien.com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eepdrive.berkeley.edu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2248-7499-BF44-896C-454A95266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0416"/>
            <a:ext cx="9144000" cy="3048584"/>
          </a:xfrm>
        </p:spPr>
        <p:txBody>
          <a:bodyPr>
            <a:normAutofit/>
          </a:bodyPr>
          <a:lstStyle/>
          <a:p>
            <a:r>
              <a:rPr lang="en-US" dirty="0"/>
              <a:t>The Third AI Summer</a:t>
            </a:r>
            <a:br>
              <a:rPr lang="en-US" dirty="0"/>
            </a:br>
            <a:r>
              <a:rPr lang="en-US" sz="3600" dirty="0"/>
              <a:t>AAAI Robert S. </a:t>
            </a:r>
            <a:r>
              <a:rPr lang="en-US" sz="3600" dirty="0" err="1"/>
              <a:t>Engelmore</a:t>
            </a:r>
            <a:r>
              <a:rPr lang="en-US" sz="3600" dirty="0"/>
              <a:t> Memorial Lecture</a:t>
            </a:r>
            <a:br>
              <a:rPr lang="en-US" sz="3600" dirty="0"/>
            </a:br>
            <a:r>
              <a:rPr lang="en-US" sz="3600" i="1"/>
              <a:t>Director’s Cut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BA8C1-B266-F147-82DE-2F16BB7C7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Henry Kautz</a:t>
            </a:r>
          </a:p>
          <a:p>
            <a:r>
              <a:rPr lang="en-US" dirty="0"/>
              <a:t>Director, Information &amp; Intelligent Systems, National Science Foundation</a:t>
            </a:r>
          </a:p>
          <a:p>
            <a:r>
              <a:rPr lang="en-US" dirty="0"/>
              <a:t>Professor, University of Rochester</a:t>
            </a:r>
          </a:p>
        </p:txBody>
      </p:sp>
    </p:spTree>
    <p:extLst>
      <p:ext uri="{BB962C8B-B14F-4D97-AF65-F5344CB8AC3E}">
        <p14:creationId xmlns:p14="http://schemas.microsoft.com/office/powerpoint/2010/main" val="225086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0782A-4C80-F645-8930-1E93E7EA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8A581-21D5-C945-8CCC-2DF8C42B5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a </a:t>
            </a:r>
            <a:r>
              <a:rPr lang="en-US" dirty="0">
                <a:solidFill>
                  <a:srgbClr val="FF0000"/>
                </a:solidFill>
              </a:rPr>
              <a:t>few</a:t>
            </a:r>
            <a:r>
              <a:rPr lang="en-US" dirty="0"/>
              <a:t> of the enduring insights from each AI summer</a:t>
            </a:r>
          </a:p>
          <a:p>
            <a:r>
              <a:rPr lang="en-US" dirty="0"/>
              <a:t>First Summer: Irrational Exuberance (1948 – 1966)</a:t>
            </a:r>
          </a:p>
          <a:p>
            <a:r>
              <a:rPr lang="en-US" dirty="0"/>
              <a:t>First Winter (1967 – 1977)</a:t>
            </a:r>
          </a:p>
          <a:p>
            <a:r>
              <a:rPr lang="en-US" dirty="0"/>
              <a:t>Second Summer: Knowledge is Power (1978 – 1987)</a:t>
            </a:r>
          </a:p>
          <a:p>
            <a:r>
              <a:rPr lang="en-US" dirty="0"/>
              <a:t>Second Winter</a:t>
            </a:r>
            <a:r>
              <a:rPr lang="en-US" dirty="0">
                <a:sym typeface="Wingdings" pitchFamily="2" charset="2"/>
              </a:rPr>
              <a:t> (1988 – 2011)</a:t>
            </a:r>
          </a:p>
          <a:p>
            <a:r>
              <a:rPr lang="en-US" dirty="0">
                <a:sym typeface="Wingdings" pitchFamily="2" charset="2"/>
              </a:rPr>
              <a:t>Third Summer (2012 – ?)</a:t>
            </a:r>
          </a:p>
          <a:p>
            <a:r>
              <a:rPr lang="en-US" dirty="0"/>
              <a:t>Why there might not be a third winter!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C4D7C-46A5-4B4A-A78E-0D31F316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74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5398-8BFE-EF43-8419-161AD942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98" y="136525"/>
            <a:ext cx="1116280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First Summer: Irrational Exuberance (1948 – 1966)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A4837-7989-A84A-8ACB-B61FB3D5C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843" y="6224314"/>
            <a:ext cx="5867400" cy="49716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William Walter Grey’s Tortoises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D934C-7DA5-C346-AE33-56A7B8CE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11</a:t>
            </a:fld>
            <a:endParaRPr lang="en-US"/>
          </a:p>
        </p:txBody>
      </p:sp>
      <p:pic>
        <p:nvPicPr>
          <p:cNvPr id="5" name="Grey Walter's tortoises" descr="Grey Walter's tortoises">
            <a:hlinkClick r:id="" action="ppaction://media"/>
            <a:extLst>
              <a:ext uri="{FF2B5EF4-FFF2-40B4-BE49-F238E27FC236}">
                <a16:creationId xmlns:a16="http://schemas.microsoft.com/office/drawing/2014/main" id="{754FB8B2-702A-F140-9793-BC86DEF7BF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9094" y="1376993"/>
            <a:ext cx="6083335" cy="45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360C5-B81C-B94A-A4A1-D6D52C9E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 1: The Tortoise’s Legacy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C5A29-0D08-8349-9336-8B595D3B4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1A: Artificial Neural Networks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B8CDDC-2C2F-F74A-870E-DE85E02E9F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McCulloch &amp; Pitts neuron (1943)</a:t>
            </a:r>
          </a:p>
          <a:p>
            <a:r>
              <a:rPr lang="en-US" dirty="0"/>
              <a:t>Perceptron: Single-layer learning (Rosenblatt 1958)</a:t>
            </a:r>
          </a:p>
          <a:p>
            <a:r>
              <a:rPr lang="en-US" dirty="0"/>
              <a:t>Backpropagation: Multi-layer learning  (</a:t>
            </a:r>
            <a:r>
              <a:rPr lang="en-US" dirty="0" err="1"/>
              <a:t>Werbos</a:t>
            </a:r>
            <a:r>
              <a:rPr lang="en-US" dirty="0"/>
              <a:t> 1974; </a:t>
            </a:r>
            <a:r>
              <a:rPr lang="en-US" dirty="0" err="1"/>
              <a:t>Rummelhart</a:t>
            </a:r>
            <a:r>
              <a:rPr lang="en-US" dirty="0"/>
              <a:t>, Hinton, Williams 1986)</a:t>
            </a:r>
          </a:p>
          <a:p>
            <a:r>
              <a:rPr lang="en-US" dirty="0"/>
              <a:t>Parameter sharing: Convolutional networks (Fukushima 1980; </a:t>
            </a:r>
            <a:r>
              <a:rPr lang="en-US" dirty="0" err="1"/>
              <a:t>LeCun</a:t>
            </a:r>
            <a:r>
              <a:rPr lang="en-US" dirty="0"/>
              <a:t> 1989)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55D5D-C283-0D41-BC93-8E769AF78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1B: Behavior = Agent + Environment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A9C920-B41D-644A-9A3E-31C4454C635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Self-organizing machines (Turing 1948)</a:t>
            </a:r>
          </a:p>
          <a:p>
            <a:r>
              <a:rPr lang="en-US" dirty="0"/>
              <a:t>Dynamic programming (Bellman 1957)</a:t>
            </a:r>
          </a:p>
          <a:p>
            <a:r>
              <a:rPr lang="en-US" dirty="0"/>
              <a:t>Temporal difference learning (Witten 1977; Sutton &amp; </a:t>
            </a:r>
            <a:r>
              <a:rPr lang="en-US" dirty="0" err="1"/>
              <a:t>Barto</a:t>
            </a:r>
            <a:r>
              <a:rPr lang="en-US" dirty="0"/>
              <a:t> 1981)</a:t>
            </a:r>
          </a:p>
          <a:p>
            <a:r>
              <a:rPr lang="en-US" dirty="0"/>
              <a:t>Self-play (Samuels 1959; </a:t>
            </a:r>
            <a:r>
              <a:rPr lang="en-US" dirty="0" err="1"/>
              <a:t>Tesauro</a:t>
            </a:r>
            <a:r>
              <a:rPr lang="en-US" dirty="0"/>
              <a:t> 1992)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B7F70-BD2B-2D44-9C22-10BF2BE0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uiExpand="1" build="p"/>
      <p:bldP spid="7" grpId="0" build="p"/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CBF7C-EBB8-CF47-8936-851BC3870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1546305" cy="1325563"/>
          </a:xfrm>
        </p:spPr>
        <p:txBody>
          <a:bodyPr/>
          <a:lstStyle/>
          <a:p>
            <a:r>
              <a:rPr lang="en-US" dirty="0"/>
              <a:t>Insight 2: Declarative Knowledge Representation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84B62D-89C8-E74A-A205-87AB18EF8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690688"/>
            <a:ext cx="7023100" cy="47253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Logic Theorist: Mathematical theorem proving (Newell, Shaw, &amp; Simon 1956)</a:t>
            </a:r>
          </a:p>
          <a:p>
            <a:r>
              <a:rPr lang="en-US" dirty="0"/>
              <a:t>Advice Taker: Commonsense knowledge (McCarthy 1958)</a:t>
            </a:r>
          </a:p>
          <a:p>
            <a:r>
              <a:rPr lang="en-US" dirty="0"/>
              <a:t>Semantic networks: Graph representations (Richens 1958)</a:t>
            </a:r>
          </a:p>
          <a:p>
            <a:r>
              <a:rPr lang="en-US" dirty="0"/>
              <a:t>KL-ONE: Object-oriented logic (Brachman 1977)</a:t>
            </a:r>
          </a:p>
          <a:p>
            <a:r>
              <a:rPr lang="en-US" dirty="0"/>
              <a:t>Bayesian networks: Probabilistic graph representations (Pearl 1985)</a:t>
            </a:r>
          </a:p>
          <a:p>
            <a:r>
              <a:rPr lang="en-US" dirty="0"/>
              <a:t>Probabilistic relational models</a:t>
            </a:r>
            <a:br>
              <a:rPr lang="en-US" dirty="0"/>
            </a:br>
            <a:r>
              <a:rPr lang="en-US" dirty="0"/>
              <a:t>	(Friedman et al. 1999)  </a:t>
            </a:r>
          </a:p>
          <a:p>
            <a:r>
              <a:rPr lang="en-US" dirty="0"/>
              <a:t>Knowledge graphs (Google 2012)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4D77C-6133-2A43-9E26-0F40B99F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FCCE9-FDB4-5C42-95AA-D4FA80637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175" y="2251869"/>
            <a:ext cx="5004825" cy="3186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E35EC9-348E-644E-8ECA-F4EDE01D24C8}"/>
              </a:ext>
            </a:extLst>
          </p:cNvPr>
          <p:cNvSpPr txBox="1"/>
          <p:nvPr/>
        </p:nvSpPr>
        <p:spPr>
          <a:xfrm>
            <a:off x="8604250" y="6046698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 McCarthy</a:t>
            </a:r>
          </a:p>
        </p:txBody>
      </p:sp>
    </p:spTree>
    <p:extLst>
      <p:ext uri="{BB962C8B-B14F-4D97-AF65-F5344CB8AC3E}">
        <p14:creationId xmlns:p14="http://schemas.microsoft.com/office/powerpoint/2010/main" val="365039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C2C5-FB8C-FD48-AD26-FD51F8FE0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 3: Efficient Combinatorial Search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162EE8-1B9A-9C46-A85B-C255E02CC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695450"/>
            <a:ext cx="8267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Game-tree search (Samuels 1952)</a:t>
            </a:r>
          </a:p>
          <a:p>
            <a:r>
              <a:rPr lang="en-US" dirty="0"/>
              <a:t>Model finding </a:t>
            </a:r>
            <a:r>
              <a:rPr lang="en-US" sz="2600" dirty="0"/>
              <a:t>(Davis, Putnam, </a:t>
            </a:r>
            <a:r>
              <a:rPr lang="en-US" sz="2600" dirty="0" err="1"/>
              <a:t>Logemann</a:t>
            </a:r>
            <a:r>
              <a:rPr lang="en-US" sz="2600" dirty="0"/>
              <a:t>, &amp; Loveland 1962)</a:t>
            </a:r>
          </a:p>
          <a:p>
            <a:r>
              <a:rPr lang="en-US" dirty="0"/>
              <a:t>A* (Hart, Nilsson, &amp; Raphael 1968)</a:t>
            </a:r>
          </a:p>
          <a:p>
            <a:r>
              <a:rPr lang="en-US"/>
              <a:t>Means-ends analysis </a:t>
            </a:r>
            <a:r>
              <a:rPr lang="en-US" dirty="0"/>
              <a:t>(Newell, Shaw, &amp; Simon 1960; Nilsson et al. 1969)</a:t>
            </a:r>
          </a:p>
          <a:p>
            <a:r>
              <a:rPr lang="en-US" dirty="0"/>
              <a:t>Hierarchical planning (Tate 1975)</a:t>
            </a:r>
          </a:p>
          <a:p>
            <a:r>
              <a:rPr lang="en-US" dirty="0"/>
              <a:t>Conflict-driven learning (Marquis-Silva &amp; </a:t>
            </a:r>
            <a:r>
              <a:rPr lang="en-US" dirty="0" err="1"/>
              <a:t>Sakallah</a:t>
            </a:r>
            <a:r>
              <a:rPr lang="en-US" dirty="0"/>
              <a:t> 1996)</a:t>
            </a:r>
          </a:p>
          <a:p>
            <a:r>
              <a:rPr lang="en-US" dirty="0"/>
              <a:t>Planning as satisfiability (</a:t>
            </a:r>
            <a:r>
              <a:rPr lang="en-US" dirty="0">
                <a:solidFill>
                  <a:srgbClr val="FF0000"/>
                </a:solidFill>
              </a:rPr>
              <a:t>Kautz</a:t>
            </a:r>
            <a:r>
              <a:rPr lang="en-US" dirty="0"/>
              <a:t> &amp; Selman 1992)</a:t>
            </a:r>
          </a:p>
          <a:p>
            <a:r>
              <a:rPr lang="en-US" dirty="0"/>
              <a:t>Local search for SAT (Selman &amp; </a:t>
            </a:r>
            <a:r>
              <a:rPr lang="en-US" dirty="0">
                <a:solidFill>
                  <a:srgbClr val="FF0000"/>
                </a:solidFill>
              </a:rPr>
              <a:t>Kautz</a:t>
            </a:r>
            <a:r>
              <a:rPr lang="en-US" dirty="0"/>
              <a:t> 1993)</a:t>
            </a:r>
          </a:p>
          <a:p>
            <a:r>
              <a:rPr lang="en-US" dirty="0"/>
              <a:t>Optimization with parity constraints (</a:t>
            </a:r>
            <a:r>
              <a:rPr lang="en-US" dirty="0" err="1"/>
              <a:t>Ermon</a:t>
            </a:r>
            <a:r>
              <a:rPr lang="en-US" dirty="0"/>
              <a:t> et al. 2013)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A1BE3-9341-0844-8F56-7F51476B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DD197-032A-024D-B56A-516BA3A14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883569"/>
            <a:ext cx="2715804" cy="3659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C88B2D-81A0-1649-AB5D-6DACD37BB2B8}"/>
              </a:ext>
            </a:extLst>
          </p:cNvPr>
          <p:cNvSpPr txBox="1"/>
          <p:nvPr/>
        </p:nvSpPr>
        <p:spPr>
          <a:xfrm>
            <a:off x="292100" y="5862122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Shakey</a:t>
            </a:r>
            <a:r>
              <a:rPr lang="en-US" dirty="0"/>
              <a:t> the Robot</a:t>
            </a:r>
          </a:p>
        </p:txBody>
      </p:sp>
    </p:spTree>
    <p:extLst>
      <p:ext uri="{BB962C8B-B14F-4D97-AF65-F5344CB8AC3E}">
        <p14:creationId xmlns:p14="http://schemas.microsoft.com/office/powerpoint/2010/main" val="231822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D1C9D-B8EF-E54F-8BFD-9E61C50E1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Winter (1967 – 1977)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330CD-0663-764A-8B13-F3CD0601C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DARPA funding cuts</a:t>
            </a:r>
          </a:p>
          <a:p>
            <a:pPr lvl="1"/>
            <a:r>
              <a:rPr lang="en-US" dirty="0"/>
              <a:t>Early failure of practical speech recognition and autonomous tank project</a:t>
            </a:r>
          </a:p>
          <a:p>
            <a:pPr lvl="1"/>
            <a:r>
              <a:rPr lang="en-US" dirty="0"/>
              <a:t>Mansfield Amendment (1969) mandated that DARPA stop funding basic undirected research</a:t>
            </a:r>
          </a:p>
          <a:p>
            <a:r>
              <a:rPr lang="en-US" dirty="0"/>
              <a:t>United Kingdom: </a:t>
            </a:r>
            <a:r>
              <a:rPr lang="en-US" dirty="0" err="1"/>
              <a:t>Lighthill</a:t>
            </a:r>
            <a:r>
              <a:rPr lang="en-US" dirty="0"/>
              <a:t> Report (1973)</a:t>
            </a:r>
          </a:p>
          <a:p>
            <a:pPr lvl="1"/>
            <a:r>
              <a:rPr lang="en-US" dirty="0"/>
              <a:t>Criticized failure of AI outside of toy micro-worlds</a:t>
            </a:r>
          </a:p>
          <a:p>
            <a:pPr lvl="1"/>
            <a:r>
              <a:rPr lang="en-US" dirty="0"/>
              <a:t>Claimed AI could never tame combinatorial explosion of real-world domains</a:t>
            </a:r>
          </a:p>
          <a:p>
            <a:pPr lvl="1"/>
            <a:r>
              <a:rPr lang="en-US" dirty="0"/>
              <a:t>Complete dismantling of AI research in UK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3836D-9582-0A42-B583-658783B9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2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5398-8BFE-EF43-8419-161AD942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98" y="136525"/>
            <a:ext cx="1116280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Second Summer: Knowledge is Power (19[67]8 – 1987)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460FBB-ECA9-9242-9E84-FFF3FA11D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376" y="6192783"/>
            <a:ext cx="6729248" cy="5286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MYCIN (</a:t>
            </a:r>
            <a:r>
              <a:rPr lang="en-US" sz="2400" dirty="0" err="1"/>
              <a:t>Shortliffe</a:t>
            </a:r>
            <a:r>
              <a:rPr lang="en-US" sz="2400" dirty="0"/>
              <a:t> &amp; Buchannan 1976)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05574-BDA9-D743-97C1-8CE3F13BF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257" y="1462088"/>
            <a:ext cx="5877667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79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5398-8BFE-EF43-8419-161AD942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98" y="136525"/>
            <a:ext cx="1116280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Second Summer: Knowledge is Power (19[67]8 – 1987)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460FBB-ECA9-9242-9E84-FFF3FA11D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376" y="6192783"/>
            <a:ext cx="6729248" cy="5286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MYCIN (</a:t>
            </a:r>
            <a:r>
              <a:rPr lang="en-US" sz="2400" dirty="0" err="1"/>
              <a:t>Shortliffe</a:t>
            </a:r>
            <a:r>
              <a:rPr lang="en-US" sz="2400" dirty="0"/>
              <a:t> &amp; Buchannan 1976)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CCE08-D524-E14E-BF3C-1C945E01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09" y="1746917"/>
            <a:ext cx="8710654" cy="3675313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5D7D07-1D4E-3748-A618-E449C34EB779}"/>
              </a:ext>
            </a:extLst>
          </p:cNvPr>
          <p:cNvSpPr/>
          <p:nvPr/>
        </p:nvSpPr>
        <p:spPr>
          <a:xfrm>
            <a:off x="9577136" y="3128211"/>
            <a:ext cx="497305" cy="593558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D8E2811-1C8E-4D44-AC8A-20C9E741918C}"/>
              </a:ext>
            </a:extLst>
          </p:cNvPr>
          <p:cNvSpPr/>
          <p:nvPr/>
        </p:nvSpPr>
        <p:spPr>
          <a:xfrm>
            <a:off x="4323347" y="4588042"/>
            <a:ext cx="2654969" cy="393032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0746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1CF9-444B-384D-A7EB-8BBD32E47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Insight: Modeling Expert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F5AB2-3E58-DD46-AC01-B03AB8B46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Knowledge Engineering</a:t>
            </a:r>
          </a:p>
          <a:p>
            <a:r>
              <a:rPr lang="en-US" dirty="0" err="1"/>
              <a:t>Dendral</a:t>
            </a:r>
            <a:r>
              <a:rPr lang="en-US" dirty="0"/>
              <a:t> (Feigenbaum et al. 1968)</a:t>
            </a:r>
          </a:p>
          <a:p>
            <a:r>
              <a:rPr lang="en-US" dirty="0"/>
              <a:t>MYCIN (</a:t>
            </a:r>
            <a:r>
              <a:rPr lang="en-US" dirty="0" err="1"/>
              <a:t>Shortliffe</a:t>
            </a:r>
            <a:r>
              <a:rPr lang="en-US" dirty="0"/>
              <a:t> &amp; Buchannan 1975)</a:t>
            </a:r>
          </a:p>
          <a:p>
            <a:r>
              <a:rPr lang="en-US" dirty="0">
                <a:solidFill>
                  <a:srgbClr val="FF0000"/>
                </a:solidFill>
              </a:rPr>
              <a:t>XCON (Dermott 1978)</a:t>
            </a:r>
          </a:p>
          <a:p>
            <a:pPr marL="0" indent="0">
              <a:buNone/>
            </a:pPr>
            <a:r>
              <a:rPr lang="en-US" b="1" dirty="0"/>
              <a:t>Knowledge Induction</a:t>
            </a:r>
          </a:p>
          <a:p>
            <a:r>
              <a:rPr lang="en-US" dirty="0"/>
              <a:t>Decision tree learning (Quinlan 1986)</a:t>
            </a:r>
          </a:p>
          <a:p>
            <a:r>
              <a:rPr lang="en-US" dirty="0"/>
              <a:t>Inductive logic programming (</a:t>
            </a:r>
            <a:r>
              <a:rPr lang="en-US" dirty="0" err="1"/>
              <a:t>Muggleton</a:t>
            </a:r>
            <a:r>
              <a:rPr lang="en-US" dirty="0"/>
              <a:t> 1991)</a:t>
            </a:r>
          </a:p>
          <a:p>
            <a:r>
              <a:rPr lang="en-US" dirty="0"/>
              <a:t>Decision-theoretic expert systems </a:t>
            </a:r>
            <a:br>
              <a:rPr lang="en-US" dirty="0"/>
            </a:br>
            <a:r>
              <a:rPr lang="en-US" dirty="0"/>
              <a:t>(Heckerman, Horvitz, </a:t>
            </a:r>
            <a:r>
              <a:rPr lang="en-US" dirty="0" err="1"/>
              <a:t>Nathwani</a:t>
            </a:r>
            <a:r>
              <a:rPr lang="en-US" dirty="0"/>
              <a:t> 1992)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6FF4E-C0F5-5046-AF51-88659C6E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D6838-179E-3A47-AED2-002078189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600" y="1847955"/>
            <a:ext cx="3708400" cy="3642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878B2F-E961-F146-AA29-20087049D2A3}"/>
              </a:ext>
            </a:extLst>
          </p:cNvPr>
          <p:cNvSpPr txBox="1"/>
          <p:nvPr/>
        </p:nvSpPr>
        <p:spPr>
          <a:xfrm>
            <a:off x="9093200" y="5807631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Edward Feigenbaum</a:t>
            </a:r>
          </a:p>
        </p:txBody>
      </p:sp>
    </p:spTree>
    <p:extLst>
      <p:ext uri="{BB962C8B-B14F-4D97-AF65-F5344CB8AC3E}">
        <p14:creationId xmlns:p14="http://schemas.microsoft.com/office/powerpoint/2010/main" val="30790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D1C9D-B8EF-E54F-8BFD-9E61C50E1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Winter (1988 – 2011)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E6CFA-B58B-0748-AE8A-2035BBA8F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Knowledge-engineered expert systems proved costly to maintain</a:t>
            </a:r>
          </a:p>
          <a:p>
            <a:r>
              <a:rPr lang="en-US" dirty="0"/>
              <a:t>Collapse of market for specialized AI workstations</a:t>
            </a:r>
          </a:p>
          <a:p>
            <a:r>
              <a:rPr lang="en-US" dirty="0"/>
              <a:t>Failure of Japan’s Fifth-Generation AI effort based on Prolog hardware and software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3836D-9582-0A42-B583-658783B9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3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1608-9076-FE4C-BD26-1214E09DD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Director’s 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AEA8B-A308-9147-9807-D131AF886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53" y="2590593"/>
            <a:ext cx="4517572" cy="2753303"/>
          </a:xfrm>
        </p:spPr>
        <p:txBody>
          <a:bodyPr/>
          <a:lstStyle/>
          <a:p>
            <a:r>
              <a:rPr lang="en-US" dirty="0"/>
              <a:t>Numerous corrections!</a:t>
            </a:r>
          </a:p>
          <a:p>
            <a:r>
              <a:rPr lang="en-US" dirty="0"/>
              <a:t>Hidden slides revealed for the first time!</a:t>
            </a:r>
          </a:p>
          <a:p>
            <a:r>
              <a:rPr lang="en-US" dirty="0"/>
              <a:t>Three entirely new slides!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3D62E-3248-C64F-87F8-7753EC076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B328F8-B4AC-E44B-85FA-0B33F262D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555" y="3429000"/>
            <a:ext cx="2115787" cy="2850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FE91D8-4661-8B41-A3F2-390E315D9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140" y="1672035"/>
            <a:ext cx="1858434" cy="2629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2891EA-CFB3-5E4A-861A-D767D822A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372" y="2740923"/>
            <a:ext cx="21717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72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5398-8BFE-EF43-8419-161AD9422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Third Summer: Deep Learning (2012 – 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D934C-7DA5-C346-AE33-56A7B8CE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767F33-69D2-3348-B649-A2E9CF060D16}"/>
              </a:ext>
            </a:extLst>
          </p:cNvPr>
          <p:cNvSpPr txBox="1"/>
          <p:nvPr/>
        </p:nvSpPr>
        <p:spPr>
          <a:xfrm>
            <a:off x="2553809" y="3044279"/>
            <a:ext cx="7084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China’s Sputnik Moment</a:t>
            </a:r>
          </a:p>
        </p:txBody>
      </p:sp>
    </p:spTree>
    <p:extLst>
      <p:ext uri="{BB962C8B-B14F-4D97-AF65-F5344CB8AC3E}">
        <p14:creationId xmlns:p14="http://schemas.microsoft.com/office/powerpoint/2010/main" val="29754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5398-8BFE-EF43-8419-161AD9422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Third Summer: Deep Learning (2012 – 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D934C-7DA5-C346-AE33-56A7B8CE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767F33-69D2-3348-B649-A2E9CF060D16}"/>
              </a:ext>
            </a:extLst>
          </p:cNvPr>
          <p:cNvSpPr txBox="1"/>
          <p:nvPr/>
        </p:nvSpPr>
        <p:spPr>
          <a:xfrm>
            <a:off x="2553809" y="3044279"/>
            <a:ext cx="7084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China’s Sputnik Moment</a:t>
            </a:r>
          </a:p>
        </p:txBody>
      </p:sp>
      <p:pic>
        <p:nvPicPr>
          <p:cNvPr id="6" name="AlphaGo Official Trailer" descr="AlphaGo Official Trailer">
            <a:hlinkClick r:id="" action="ppaction://media"/>
            <a:extLst>
              <a:ext uri="{FF2B5EF4-FFF2-40B4-BE49-F238E27FC236}">
                <a16:creationId xmlns:a16="http://schemas.microsoft.com/office/drawing/2014/main" id="{ECA8407D-D21C-9B4A-99EE-F606CD768E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1576" y="1692919"/>
            <a:ext cx="7540624" cy="42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1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5FE6-3C20-014D-9E05-3CE0537D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032" cy="1325563"/>
          </a:xfrm>
        </p:spPr>
        <p:txBody>
          <a:bodyPr/>
          <a:lstStyle/>
          <a:p>
            <a:r>
              <a:rPr lang="en-US" dirty="0"/>
              <a:t>Insight 1: Hierarchical Representation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5411D-447E-8B40-80C6-E9613E01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609" y="2241549"/>
            <a:ext cx="7151557" cy="4351338"/>
          </a:xfrm>
        </p:spPr>
        <p:txBody>
          <a:bodyPr>
            <a:normAutofit/>
          </a:bodyPr>
          <a:lstStyle/>
          <a:p>
            <a:r>
              <a:rPr lang="en-US" dirty="0"/>
              <a:t>While knowledge representation was all about capturing hierarchies…</a:t>
            </a:r>
          </a:p>
          <a:p>
            <a:r>
              <a:rPr lang="en-US" dirty="0"/>
              <a:t>Traditional machine learning considered only two levels of representation: </a:t>
            </a:r>
            <a:r>
              <a:rPr lang="en-US" i="1" dirty="0"/>
              <a:t>feature</a:t>
            </a:r>
            <a:r>
              <a:rPr lang="en-US" dirty="0"/>
              <a:t> and </a:t>
            </a:r>
            <a:r>
              <a:rPr lang="en-US" i="1" dirty="0"/>
              <a:t>class</a:t>
            </a:r>
            <a:r>
              <a:rPr lang="en-US" dirty="0"/>
              <a:t> </a:t>
            </a:r>
          </a:p>
          <a:p>
            <a:r>
              <a:rPr lang="en-US" dirty="0"/>
              <a:t>Deep learning’s innovation was to </a:t>
            </a:r>
            <a:r>
              <a:rPr lang="en-US" dirty="0">
                <a:solidFill>
                  <a:srgbClr val="FF0000"/>
                </a:solidFill>
              </a:rPr>
              <a:t>learn</a:t>
            </a:r>
            <a:r>
              <a:rPr lang="en-US" dirty="0"/>
              <a:t> hierarchical representations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081E6-FD0D-9C46-B609-89422F5A6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0B55F-7B6E-3F48-AA3F-B1EB504C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713" y="1825625"/>
            <a:ext cx="2902974" cy="3651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60B44D-4241-7E41-B5EF-977781B6A47D}"/>
              </a:ext>
            </a:extLst>
          </p:cNvPr>
          <p:cNvSpPr txBox="1"/>
          <p:nvPr/>
        </p:nvSpPr>
        <p:spPr>
          <a:xfrm>
            <a:off x="8276166" y="5731988"/>
            <a:ext cx="341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by </a:t>
            </a:r>
            <a:r>
              <a:rPr lang="en-US" dirty="0" err="1"/>
              <a:t>Honglak</a:t>
            </a:r>
            <a:r>
              <a:rPr lang="en-US" dirty="0"/>
              <a:t> Lee et al. (2011)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EC9C1-2A45-BB4E-88DE-E8EC55B13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556" y="1927876"/>
            <a:ext cx="3661287" cy="3566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BD755-1DF8-714D-A8BE-E7528E3B1AE1}"/>
              </a:ext>
            </a:extLst>
          </p:cNvPr>
          <p:cNvSpPr txBox="1"/>
          <p:nvPr/>
        </p:nvSpPr>
        <p:spPr>
          <a:xfrm>
            <a:off x="8610600" y="5731988"/>
            <a:ext cx="288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from </a:t>
            </a:r>
            <a:r>
              <a:rPr lang="en-US" dirty="0">
                <a:solidFill>
                  <a:srgbClr val="FF0000"/>
                </a:solidFill>
              </a:rPr>
              <a:t>Kautz</a:t>
            </a:r>
            <a:r>
              <a:rPr lang="en-US" dirty="0"/>
              <a:t> (1987)</a:t>
            </a:r>
          </a:p>
        </p:txBody>
      </p:sp>
    </p:spTree>
    <p:extLst>
      <p:ext uri="{BB962C8B-B14F-4D97-AF65-F5344CB8AC3E}">
        <p14:creationId xmlns:p14="http://schemas.microsoft.com/office/powerpoint/2010/main" val="363881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5FE6-3C20-014D-9E05-3CE0537D0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 2: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5411D-447E-8B40-80C6-E9613E01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63361" cy="4667250"/>
          </a:xfrm>
        </p:spPr>
        <p:txBody>
          <a:bodyPr>
            <a:normAutofit/>
          </a:bodyPr>
          <a:lstStyle/>
          <a:p>
            <a:r>
              <a:rPr lang="en-US" dirty="0"/>
              <a:t>Deep learning representations directly support </a:t>
            </a:r>
            <a:r>
              <a:rPr lang="en-US" dirty="0">
                <a:solidFill>
                  <a:srgbClr val="FF0000"/>
                </a:solidFill>
              </a:rPr>
              <a:t>concept similarity</a:t>
            </a:r>
          </a:p>
          <a:p>
            <a:r>
              <a:rPr lang="en-US" dirty="0"/>
              <a:t>Reasoning about similarity is </a:t>
            </a:r>
            <a:r>
              <a:rPr lang="en-US" dirty="0">
                <a:solidFill>
                  <a:srgbClr val="FF0000"/>
                </a:solidFill>
              </a:rPr>
              <a:t>vital</a:t>
            </a:r>
            <a:r>
              <a:rPr lang="en-US" dirty="0"/>
              <a:t> for most real-world domains</a:t>
            </a:r>
          </a:p>
          <a:p>
            <a:r>
              <a:rPr lang="en-US" dirty="0">
                <a:solidFill>
                  <a:srgbClr val="FF0000"/>
                </a:solidFill>
              </a:rPr>
              <a:t>Not </a:t>
            </a:r>
            <a:r>
              <a:rPr lang="en-US" dirty="0"/>
              <a:t>captured by probability!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081E6-FD0D-9C46-B609-89422F5A6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558B9-826B-EA4D-886F-E6E4FB2E9C75}"/>
              </a:ext>
            </a:extLst>
          </p:cNvPr>
          <p:cNvSpPr txBox="1"/>
          <p:nvPr/>
        </p:nvSpPr>
        <p:spPr>
          <a:xfrm>
            <a:off x="6290441" y="6308209"/>
            <a:ext cx="532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by David </a:t>
            </a:r>
            <a:r>
              <a:rPr lang="en-US" dirty="0" err="1"/>
              <a:t>Rozado</a:t>
            </a:r>
            <a:r>
              <a:rPr lang="en-US" dirty="0"/>
              <a:t> (2019)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602283-E36F-F541-B3E7-ADA9B848D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35" y="1690688"/>
            <a:ext cx="5703976" cy="425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9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BB10-74BA-E342-B894-F82B6D9C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Winter Might Not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870AD-6865-2244-81A6-53E277FC6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The World’s </a:t>
            </a:r>
            <a:r>
              <a:rPr lang="en-US" dirty="0">
                <a:solidFill>
                  <a:srgbClr val="FF0000"/>
                </a:solidFill>
              </a:rPr>
              <a:t>Unreasonable Predictability</a:t>
            </a:r>
          </a:p>
          <a:p>
            <a:pPr>
              <a:lnSpc>
                <a:spcPct val="110000"/>
              </a:lnSpc>
            </a:pPr>
            <a:r>
              <a:rPr lang="en-US" i="1" dirty="0"/>
              <a:t>Truly unreasonable </a:t>
            </a:r>
            <a:r>
              <a:rPr lang="en-US" dirty="0"/>
              <a:t>– who would think that “statistical monkeys at typewriters” could produce paragraphs of coherent prose?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Prompt: In a shocking finding, scientist discovered a herd of unicorns living in a remote, previously unexplored valley, in the Andes Mountains. Even more surprising to the researchers was the fact that the unicorns spoke perfect English.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accent1"/>
                </a:solidFill>
              </a:rPr>
              <a:t>GPT-2: … While examining these bizarre creatures the scientists discovered that the creatures also spoke some fairly regular English. Pérez stated, “We can see, for example, that they have a common ‘language,’ something like a dialect or dialectic.” Dr. Pérez believes that the unicorns may have originated in Argentina, where the animals were believed to be descendants of a lost race of people who lived there before the arrival of humans in those parts of South America.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5630D-AC13-6547-8C94-3EEA8BC4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1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E6B6B-84EC-E340-BB8E-40E5B852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Non-Human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61008-979D-AC44-B6C3-5AFDC833E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94867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Deep learning can create a simulacra of human intelligence, </a:t>
            </a:r>
            <a:r>
              <a:rPr lang="en-US" i="1" dirty="0"/>
              <a:t>without being anything like </a:t>
            </a:r>
            <a:r>
              <a:rPr lang="en-US" dirty="0"/>
              <a:t>human intelligence</a:t>
            </a:r>
          </a:p>
          <a:p>
            <a:r>
              <a:rPr lang="en-US" dirty="0"/>
              <a:t>Compare with </a:t>
            </a:r>
            <a:r>
              <a:rPr lang="en-US" dirty="0">
                <a:solidFill>
                  <a:schemeClr val="accent1"/>
                </a:solidFill>
              </a:rPr>
              <a:t>octopus intelligence</a:t>
            </a:r>
          </a:p>
          <a:p>
            <a:pPr lvl="1"/>
            <a:r>
              <a:rPr lang="en-US" dirty="0"/>
              <a:t>Could a creature with a </a:t>
            </a:r>
            <a:r>
              <a:rPr lang="en-US" dirty="0">
                <a:solidFill>
                  <a:schemeClr val="accent1"/>
                </a:solidFill>
              </a:rPr>
              <a:t>lifespan of 3 years</a:t>
            </a:r>
            <a:r>
              <a:rPr lang="en-US" dirty="0"/>
              <a:t>, which </a:t>
            </a:r>
            <a:r>
              <a:rPr lang="en-US" dirty="0">
                <a:solidFill>
                  <a:schemeClr val="accent1"/>
                </a:solidFill>
              </a:rPr>
              <a:t>cannibalizes</a:t>
            </a:r>
            <a:r>
              <a:rPr lang="en-US" dirty="0"/>
              <a:t> the male after mating, and spawns </a:t>
            </a:r>
            <a:r>
              <a:rPr lang="en-US" dirty="0">
                <a:solidFill>
                  <a:schemeClr val="accent1"/>
                </a:solidFill>
              </a:rPr>
              <a:t>70,000</a:t>
            </a:r>
            <a:r>
              <a:rPr lang="en-US" dirty="0"/>
              <a:t> offspring ever really understand </a:t>
            </a:r>
            <a:r>
              <a:rPr lang="en-US" dirty="0">
                <a:solidFill>
                  <a:srgbClr val="FF0000"/>
                </a:solidFill>
              </a:rPr>
              <a:t>you</a:t>
            </a:r>
            <a:r>
              <a:rPr lang="en-US" dirty="0"/>
              <a:t>?</a:t>
            </a:r>
          </a:p>
          <a:p>
            <a:r>
              <a:rPr lang="en-US" dirty="0"/>
              <a:t>But an octopus’ brain is more like a human brain than is any deep learning systems!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C5804-9F4A-C34E-94B3-52354367C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E2E21-A87A-EF44-8DB5-332D9F5BC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067" y="2313516"/>
            <a:ext cx="58420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5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594C0-7F0D-3743-B2E5-451B0ACAB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Just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3B1F4-EB70-A847-A704-D1A121A84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Despite being utterly unlike human intelligence, today’s AI can drive powerful applications for good or for evil</a:t>
            </a:r>
          </a:p>
          <a:p>
            <a:r>
              <a:rPr lang="en-US" dirty="0"/>
              <a:t>AI supremacy == world supremacy?</a:t>
            </a:r>
          </a:p>
          <a:p>
            <a:r>
              <a:rPr lang="en-US" dirty="0">
                <a:solidFill>
                  <a:schemeClr val="accent1"/>
                </a:solidFill>
              </a:rPr>
              <a:t>Growing number of workshops and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conference tracks on AI for Good</a:t>
            </a:r>
          </a:p>
          <a:p>
            <a:r>
              <a:rPr lang="en-US" dirty="0"/>
              <a:t>So let’s turn to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A619B-C9F3-844D-8D2A-58B03A06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691CC-5C7C-9140-BE4A-7BDAFE7B7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850" y="3014663"/>
            <a:ext cx="21082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6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6D9310-3512-C34D-BACC-AFA22660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II: AI for Bad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86368-492D-7942-AF4C-46BD2BF81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A9C97-48F7-214E-BD49-899F8D20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95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0782A-4C80-F645-8930-1E93E7EA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8A581-21D5-C945-8CCC-2DF8C42B5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Dangerous applications are enabled by </a:t>
            </a:r>
            <a:r>
              <a:rPr lang="en-US" dirty="0">
                <a:solidFill>
                  <a:srgbClr val="FF0000"/>
                </a:solidFill>
              </a:rPr>
              <a:t>third summer AI</a:t>
            </a:r>
          </a:p>
          <a:p>
            <a:r>
              <a:rPr lang="en-US" dirty="0"/>
              <a:t>Threats most prominent in the news might not be the worst!</a:t>
            </a:r>
          </a:p>
          <a:p>
            <a:r>
              <a:rPr lang="en-US" dirty="0"/>
              <a:t>Three examples:</a:t>
            </a:r>
          </a:p>
          <a:p>
            <a:pPr lvl="1"/>
            <a:r>
              <a:rPr lang="en-US" dirty="0"/>
              <a:t>Face recognition</a:t>
            </a:r>
          </a:p>
          <a:p>
            <a:pPr lvl="1"/>
            <a:r>
              <a:rPr lang="en-US" dirty="0"/>
              <a:t>Fake news</a:t>
            </a:r>
          </a:p>
          <a:p>
            <a:pPr lvl="1"/>
            <a:r>
              <a:rPr lang="en-US" dirty="0"/>
              <a:t>Autonomous weapons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C4D7C-46A5-4B4A-A78E-0D31F316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6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3F7A13-0CC8-624F-8D38-29ADC9B36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News: Keeping Your Face Private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A67E3-C572-2D45-8AC1-E6051EBB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E7B8C-1662-8B4B-8DB8-484C8B98D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072" y="2137694"/>
            <a:ext cx="3827296" cy="3771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E6EF7-A602-1F4A-B302-0EF0B0EB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935" y="1541735"/>
            <a:ext cx="4037603" cy="511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7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EE34-00D6-7348-9EFA-B4E9F2E3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Greatest Hits?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D74D90-7574-4642-A677-5993E236B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5117" y="1825625"/>
            <a:ext cx="4381766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77DC9-EFD7-3F48-B82A-2E46F012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3F7A13-0CC8-624F-8D38-29ADC9B36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News: Keeping Your Face Private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72240B-DFC5-EF4A-A463-5A66A3291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3"/>
            <a:ext cx="5442679" cy="48958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Face Recognition == Threat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/>
                </a:solidFill>
              </a:rPr>
              <a:t>But your mobile phone apps are giving your location away – no AI needed!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A. </a:t>
            </a:r>
            <a:r>
              <a:rPr lang="en-US" sz="2400" dirty="0" err="1"/>
              <a:t>Sadilek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H.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Kautz</a:t>
            </a:r>
            <a:r>
              <a:rPr lang="en-US" sz="2400" dirty="0"/>
              <a:t> &amp; J. P. Bigham (2012), Finding Your Friends and Following Them to Where You Are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L. Liao, D. J. Patterson, D. Fox, and </a:t>
            </a:r>
            <a:r>
              <a:rPr lang="en-US" sz="2400" dirty="0">
                <a:solidFill>
                  <a:srgbClr val="FF0000"/>
                </a:solidFill>
              </a:rPr>
              <a:t>H. Kautz </a:t>
            </a:r>
            <a:r>
              <a:rPr lang="en-US" sz="2400" dirty="0"/>
              <a:t>(2007), Learning and Inferring Transportation Routines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A67E3-C572-2D45-8AC1-E6051EBB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30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6A5B-D2D0-A741-AE52-A092C3150FB5}"/>
              </a:ext>
            </a:extLst>
          </p:cNvPr>
          <p:cNvSpPr txBox="1"/>
          <p:nvPr/>
        </p:nvSpPr>
        <p:spPr>
          <a:xfrm>
            <a:off x="6452014" y="5552978"/>
            <a:ext cx="503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York Times, “Twelve Million Phones, One Dataset, Zero Privacy”, Dec. 19, 2019</a:t>
            </a:r>
          </a:p>
        </p:txBody>
      </p:sp>
      <p:pic>
        <p:nvPicPr>
          <p:cNvPr id="3" name="womens-march-fixed-ids-labels-800w" descr="womens-march-fixed-ids-labels-800w">
            <a:hlinkClick r:id="" action="ppaction://media"/>
            <a:extLst>
              <a:ext uri="{FF2B5EF4-FFF2-40B4-BE49-F238E27FC236}">
                <a16:creationId xmlns:a16="http://schemas.microsoft.com/office/drawing/2014/main" id="{424E3716-14FA-474C-A7EF-D5FADF614E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4685" y="1825624"/>
            <a:ext cx="4769115" cy="343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1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8846-6F42-BB4E-BB80-F21EFFFE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Greater Threat: Keeping Your Mind Private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CAC4EB-8DFD-DE43-AB42-C6949BBFA6A0}"/>
              </a:ext>
            </a:extLst>
          </p:cNvPr>
          <p:cNvGrpSpPr/>
          <p:nvPr/>
        </p:nvGrpSpPr>
        <p:grpSpPr>
          <a:xfrm>
            <a:off x="1085217" y="2242996"/>
            <a:ext cx="5383068" cy="3043046"/>
            <a:chOff x="499149" y="2278855"/>
            <a:chExt cx="5383068" cy="30430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B00A83-29D6-2B4E-9591-AFF5D48FE09F}"/>
                </a:ext>
              </a:extLst>
            </p:cNvPr>
            <p:cNvSpPr txBox="1"/>
            <p:nvPr/>
          </p:nvSpPr>
          <p:spPr>
            <a:xfrm>
              <a:off x="3464984" y="2278855"/>
              <a:ext cx="2417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Online Activity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0939BF6-CBB9-E54E-AE04-B6B19E62C5E0}"/>
                </a:ext>
              </a:extLst>
            </p:cNvPr>
            <p:cNvGrpSpPr/>
            <p:nvPr/>
          </p:nvGrpSpPr>
          <p:grpSpPr>
            <a:xfrm>
              <a:off x="499149" y="2278855"/>
              <a:ext cx="5096356" cy="3043046"/>
              <a:chOff x="499149" y="2278855"/>
              <a:chExt cx="5096356" cy="304304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05C88B-79A0-364A-9451-CA7FF7F0DDCF}"/>
                  </a:ext>
                </a:extLst>
              </p:cNvPr>
              <p:cNvSpPr txBox="1"/>
              <p:nvPr/>
            </p:nvSpPr>
            <p:spPr>
              <a:xfrm>
                <a:off x="499149" y="2278855"/>
                <a:ext cx="24172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Physical Activity</a:t>
                </a:r>
              </a:p>
            </p:txBody>
          </p: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A5DB133-A98E-4546-942D-E2ABD9431BC6}"/>
                  </a:ext>
                </a:extLst>
              </p:cNvPr>
              <p:cNvSpPr/>
              <p:nvPr/>
            </p:nvSpPr>
            <p:spPr>
              <a:xfrm>
                <a:off x="1957532" y="3244055"/>
                <a:ext cx="2417233" cy="711200"/>
              </a:xfrm>
              <a:prstGeom prst="round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Predictive Model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72F069-3F37-6C41-A08B-40E479A06201}"/>
                  </a:ext>
                </a:extLst>
              </p:cNvPr>
              <p:cNvSpPr txBox="1"/>
              <p:nvPr/>
            </p:nvSpPr>
            <p:spPr>
              <a:xfrm>
                <a:off x="2428494" y="4856480"/>
                <a:ext cx="1475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Beliefs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2CE111-DD5E-BD46-B725-2F8DE639A9D8}"/>
                  </a:ext>
                </a:extLst>
              </p:cNvPr>
              <p:cNvSpPr txBox="1"/>
              <p:nvPr/>
            </p:nvSpPr>
            <p:spPr>
              <a:xfrm>
                <a:off x="1178609" y="4856482"/>
                <a:ext cx="1475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Mood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60ACF8-9EE4-1A48-94AC-E006CF6B7F26}"/>
                  </a:ext>
                </a:extLst>
              </p:cNvPr>
              <p:cNvSpPr txBox="1"/>
              <p:nvPr/>
            </p:nvSpPr>
            <p:spPr>
              <a:xfrm>
                <a:off x="3433611" y="4860236"/>
                <a:ext cx="2161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Intentions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62A11C2-A76F-C640-B9D9-6CE232276726}"/>
                  </a:ext>
                </a:extLst>
              </p:cNvPr>
              <p:cNvCxnSpPr>
                <a:cxnSpLocks/>
                <a:stCxn id="5" idx="2"/>
              </p:cNvCxnSpPr>
              <p:nvPr/>
            </p:nvCxnSpPr>
            <p:spPr>
              <a:xfrm>
                <a:off x="1707766" y="2740520"/>
                <a:ext cx="810683" cy="503535"/>
              </a:xfrm>
              <a:prstGeom prst="straightConnector1">
                <a:avLst/>
              </a:prstGeom>
              <a:ln w="508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21F8B8C-AA4C-3741-B4A9-580181C7D5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8082" y="2648187"/>
                <a:ext cx="560916" cy="595868"/>
              </a:xfrm>
              <a:prstGeom prst="straightConnector1">
                <a:avLst/>
              </a:prstGeom>
              <a:ln w="508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4CD0C77-4166-E143-8274-FFF9FBB88C18}"/>
                  </a:ext>
                </a:extLst>
              </p:cNvPr>
              <p:cNvCxnSpPr>
                <a:cxnSpLocks/>
                <a:stCxn id="7" idx="2"/>
                <a:endCxn id="9" idx="0"/>
              </p:cNvCxnSpPr>
              <p:nvPr/>
            </p:nvCxnSpPr>
            <p:spPr>
              <a:xfrm flipH="1">
                <a:off x="1916263" y="3955255"/>
                <a:ext cx="1249886" cy="901227"/>
              </a:xfrm>
              <a:prstGeom prst="straightConnector1">
                <a:avLst/>
              </a:prstGeom>
              <a:ln w="508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A1C3F1FA-B2F1-B440-98B8-961AB84A6C32}"/>
                  </a:ext>
                </a:extLst>
              </p:cNvPr>
              <p:cNvCxnSpPr>
                <a:cxnSpLocks/>
                <a:stCxn id="7" idx="2"/>
                <a:endCxn id="8" idx="0"/>
              </p:cNvCxnSpPr>
              <p:nvPr/>
            </p:nvCxnSpPr>
            <p:spPr>
              <a:xfrm flipH="1">
                <a:off x="3166148" y="3955255"/>
                <a:ext cx="1" cy="901225"/>
              </a:xfrm>
              <a:prstGeom prst="straightConnector1">
                <a:avLst/>
              </a:prstGeom>
              <a:ln w="508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FE62957-9E7B-B947-BB69-2AC1506BD8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8327" y="4013165"/>
                <a:ext cx="1348409" cy="904981"/>
              </a:xfrm>
              <a:prstGeom prst="straightConnector1">
                <a:avLst/>
              </a:prstGeom>
              <a:ln w="508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031FB03-7B20-CA4D-8625-C193971CD182}"/>
              </a:ext>
            </a:extLst>
          </p:cNvPr>
          <p:cNvSpPr/>
          <p:nvPr/>
        </p:nvSpPr>
        <p:spPr>
          <a:xfrm>
            <a:off x="6974541" y="2008094"/>
            <a:ext cx="4697506" cy="43389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Can be used for GOOD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Detecting Low Self-Esteem in Youths from Web Search Data  (Zaman, </a:t>
            </a:r>
            <a:r>
              <a:rPr lang="en-US" sz="3200" dirty="0" err="1">
                <a:solidFill>
                  <a:schemeClr val="tx1"/>
                </a:solidFill>
              </a:rPr>
              <a:t>Acharyya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>
                <a:solidFill>
                  <a:srgbClr val="FF0000"/>
                </a:solidFill>
              </a:rPr>
              <a:t>Kautz</a:t>
            </a:r>
            <a:r>
              <a:rPr lang="en-US" sz="3200" dirty="0">
                <a:solidFill>
                  <a:schemeClr val="tx1"/>
                </a:solidFill>
              </a:rPr>
              <a:t>, &amp; </a:t>
            </a:r>
            <a:r>
              <a:rPr lang="en-US" sz="3200" dirty="0" err="1">
                <a:solidFill>
                  <a:schemeClr val="tx1"/>
                </a:solidFill>
              </a:rPr>
              <a:t>Silenzio</a:t>
            </a:r>
            <a:r>
              <a:rPr lang="en-US" sz="3200" dirty="0">
                <a:solidFill>
                  <a:schemeClr val="tx1"/>
                </a:solidFill>
              </a:rPr>
              <a:t> 2019)</a:t>
            </a:r>
          </a:p>
        </p:txBody>
      </p:sp>
    </p:spTree>
    <p:extLst>
      <p:ext uri="{BB962C8B-B14F-4D97-AF65-F5344CB8AC3E}">
        <p14:creationId xmlns:p14="http://schemas.microsoft.com/office/powerpoint/2010/main" val="9472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8846-6F42-BB4E-BB80-F21EFFFE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Greater Threat: Keeping Your Mind Private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CAC4EB-8DFD-DE43-AB42-C6949BBFA6A0}"/>
              </a:ext>
            </a:extLst>
          </p:cNvPr>
          <p:cNvGrpSpPr/>
          <p:nvPr/>
        </p:nvGrpSpPr>
        <p:grpSpPr>
          <a:xfrm>
            <a:off x="1085217" y="2242996"/>
            <a:ext cx="5383068" cy="3043046"/>
            <a:chOff x="499149" y="2278855"/>
            <a:chExt cx="5383068" cy="30430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B00A83-29D6-2B4E-9591-AFF5D48FE09F}"/>
                </a:ext>
              </a:extLst>
            </p:cNvPr>
            <p:cNvSpPr txBox="1"/>
            <p:nvPr/>
          </p:nvSpPr>
          <p:spPr>
            <a:xfrm>
              <a:off x="3464984" y="2278855"/>
              <a:ext cx="2417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Online Activity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0939BF6-CBB9-E54E-AE04-B6B19E62C5E0}"/>
                </a:ext>
              </a:extLst>
            </p:cNvPr>
            <p:cNvGrpSpPr/>
            <p:nvPr/>
          </p:nvGrpSpPr>
          <p:grpSpPr>
            <a:xfrm>
              <a:off x="499149" y="2278855"/>
              <a:ext cx="5096356" cy="3043046"/>
              <a:chOff x="499149" y="2278855"/>
              <a:chExt cx="5096356" cy="304304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05C88B-79A0-364A-9451-CA7FF7F0DDCF}"/>
                  </a:ext>
                </a:extLst>
              </p:cNvPr>
              <p:cNvSpPr txBox="1"/>
              <p:nvPr/>
            </p:nvSpPr>
            <p:spPr>
              <a:xfrm>
                <a:off x="499149" y="2278855"/>
                <a:ext cx="24172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Physical Activity</a:t>
                </a:r>
              </a:p>
            </p:txBody>
          </p: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A5DB133-A98E-4546-942D-E2ABD9431BC6}"/>
                  </a:ext>
                </a:extLst>
              </p:cNvPr>
              <p:cNvSpPr/>
              <p:nvPr/>
            </p:nvSpPr>
            <p:spPr>
              <a:xfrm>
                <a:off x="1957532" y="3244055"/>
                <a:ext cx="2417233" cy="711200"/>
              </a:xfrm>
              <a:prstGeom prst="round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Predictive Model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72F069-3F37-6C41-A08B-40E479A06201}"/>
                  </a:ext>
                </a:extLst>
              </p:cNvPr>
              <p:cNvSpPr txBox="1"/>
              <p:nvPr/>
            </p:nvSpPr>
            <p:spPr>
              <a:xfrm>
                <a:off x="2428494" y="4856480"/>
                <a:ext cx="1475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Beliefs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2CE111-DD5E-BD46-B725-2F8DE639A9D8}"/>
                  </a:ext>
                </a:extLst>
              </p:cNvPr>
              <p:cNvSpPr txBox="1"/>
              <p:nvPr/>
            </p:nvSpPr>
            <p:spPr>
              <a:xfrm>
                <a:off x="1178609" y="4856482"/>
                <a:ext cx="1475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Mood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60ACF8-9EE4-1A48-94AC-E006CF6B7F26}"/>
                  </a:ext>
                </a:extLst>
              </p:cNvPr>
              <p:cNvSpPr txBox="1"/>
              <p:nvPr/>
            </p:nvSpPr>
            <p:spPr>
              <a:xfrm>
                <a:off x="3433611" y="4860236"/>
                <a:ext cx="2161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Intentions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62A11C2-A76F-C640-B9D9-6CE232276726}"/>
                  </a:ext>
                </a:extLst>
              </p:cNvPr>
              <p:cNvCxnSpPr>
                <a:cxnSpLocks/>
                <a:stCxn id="5" idx="2"/>
              </p:cNvCxnSpPr>
              <p:nvPr/>
            </p:nvCxnSpPr>
            <p:spPr>
              <a:xfrm>
                <a:off x="1707766" y="2740520"/>
                <a:ext cx="810683" cy="503535"/>
              </a:xfrm>
              <a:prstGeom prst="straightConnector1">
                <a:avLst/>
              </a:prstGeom>
              <a:ln w="508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21F8B8C-AA4C-3741-B4A9-580181C7D5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8082" y="2648187"/>
                <a:ext cx="560916" cy="595868"/>
              </a:xfrm>
              <a:prstGeom prst="straightConnector1">
                <a:avLst/>
              </a:prstGeom>
              <a:ln w="508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4CD0C77-4166-E143-8274-FFF9FBB88C18}"/>
                  </a:ext>
                </a:extLst>
              </p:cNvPr>
              <p:cNvCxnSpPr>
                <a:cxnSpLocks/>
                <a:stCxn id="7" idx="2"/>
                <a:endCxn id="9" idx="0"/>
              </p:cNvCxnSpPr>
              <p:nvPr/>
            </p:nvCxnSpPr>
            <p:spPr>
              <a:xfrm flipH="1">
                <a:off x="1916263" y="3955255"/>
                <a:ext cx="1249886" cy="901227"/>
              </a:xfrm>
              <a:prstGeom prst="straightConnector1">
                <a:avLst/>
              </a:prstGeom>
              <a:ln w="508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A1C3F1FA-B2F1-B440-98B8-961AB84A6C32}"/>
                  </a:ext>
                </a:extLst>
              </p:cNvPr>
              <p:cNvCxnSpPr>
                <a:cxnSpLocks/>
                <a:stCxn id="7" idx="2"/>
                <a:endCxn id="8" idx="0"/>
              </p:cNvCxnSpPr>
              <p:nvPr/>
            </p:nvCxnSpPr>
            <p:spPr>
              <a:xfrm flipH="1">
                <a:off x="3166148" y="3955255"/>
                <a:ext cx="1" cy="901225"/>
              </a:xfrm>
              <a:prstGeom prst="straightConnector1">
                <a:avLst/>
              </a:prstGeom>
              <a:ln w="508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FE62957-9E7B-B947-BB69-2AC1506BD8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8327" y="4013165"/>
                <a:ext cx="1348409" cy="904981"/>
              </a:xfrm>
              <a:prstGeom prst="straightConnector1">
                <a:avLst/>
              </a:prstGeom>
              <a:ln w="50800"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031FB03-7B20-CA4D-8625-C193971CD182}"/>
              </a:ext>
            </a:extLst>
          </p:cNvPr>
          <p:cNvSpPr/>
          <p:nvPr/>
        </p:nvSpPr>
        <p:spPr>
          <a:xfrm>
            <a:off x="6974541" y="2008094"/>
            <a:ext cx="4697506" cy="4338918"/>
          </a:xfrm>
          <a:prstGeom prst="rect">
            <a:avLst/>
          </a:prstGeom>
          <a:solidFill>
            <a:srgbClr val="F3CB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But this is about BAD…</a:t>
            </a:r>
          </a:p>
        </p:txBody>
      </p:sp>
    </p:spTree>
    <p:extLst>
      <p:ext uri="{BB962C8B-B14F-4D97-AF65-F5344CB8AC3E}">
        <p14:creationId xmlns:p14="http://schemas.microsoft.com/office/powerpoint/2010/main" val="1105933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8846-6F42-BB4E-BB80-F21EFFFE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Greater Threat: Keeping Your Mind Private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E9E5C8-C222-254E-BC73-20412DFB1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4307" y="1690688"/>
            <a:ext cx="5418694" cy="384860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Totalitarian states are inefficient when they target entire demographic groups for repression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accent1"/>
                </a:solidFill>
              </a:rPr>
              <a:t>Cost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accent1"/>
                </a:solidFill>
              </a:rPr>
              <a:t>Radicalization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accent1"/>
                </a:solidFill>
              </a:rPr>
              <a:t>International pressure</a:t>
            </a:r>
          </a:p>
          <a:p>
            <a:pPr>
              <a:lnSpc>
                <a:spcPct val="100000"/>
              </a:lnSpc>
            </a:pPr>
            <a:r>
              <a:rPr lang="en-US" dirty="0"/>
              <a:t>AI enables precise </a:t>
            </a:r>
            <a:r>
              <a:rPr lang="en-US" dirty="0">
                <a:solidFill>
                  <a:srgbClr val="FF0000"/>
                </a:solidFill>
              </a:rPr>
              <a:t>micro-targeting </a:t>
            </a:r>
            <a:r>
              <a:rPr lang="en-US" dirty="0"/>
              <a:t>of wrong-thinkers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A882A-294B-FE4C-9990-20D871F09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9" y="2124075"/>
            <a:ext cx="4639733" cy="2609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1EB6B9-0E22-DB48-ACAD-BACCBD49C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305" y="5160460"/>
            <a:ext cx="1062265" cy="1697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CAAD41-3157-5F41-85A2-F24535790254}"/>
              </a:ext>
            </a:extLst>
          </p:cNvPr>
          <p:cNvSpPr txBox="1"/>
          <p:nvPr/>
        </p:nvSpPr>
        <p:spPr>
          <a:xfrm>
            <a:off x="21326168" y="-47194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5E3B9B-2F23-F848-8011-96ECC8545377}"/>
              </a:ext>
            </a:extLst>
          </p:cNvPr>
          <p:cNvSpPr txBox="1"/>
          <p:nvPr/>
        </p:nvSpPr>
        <p:spPr>
          <a:xfrm>
            <a:off x="1278465" y="516995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Xinjiang Re-Education Camp</a:t>
            </a:r>
          </a:p>
        </p:txBody>
      </p:sp>
    </p:spTree>
    <p:extLst>
      <p:ext uri="{BB962C8B-B14F-4D97-AF65-F5344CB8AC3E}">
        <p14:creationId xmlns:p14="http://schemas.microsoft.com/office/powerpoint/2010/main" val="41766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0DAA-698C-A946-AAD6-1F72C25E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News: Fake News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979DB-93CF-DC4D-9573-376D2B20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E1B58-94A7-0941-AC3F-CB35B44D8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495" y="1628245"/>
            <a:ext cx="5121009" cy="49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8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508AB-18E7-594A-B71F-1769FA90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Fake News is Old News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37A28E-537C-E94C-B6C1-8B095189C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F8D7D-F2E0-A240-ADC5-DA8EB001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16" y="1690688"/>
            <a:ext cx="8512968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68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93570-3605-5343-A719-96D722E4C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Greater Threat: Fake Friends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DEFC9-1072-3F44-A2B8-CF9C714E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36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0BFAE8-CB61-0F49-A4C0-A272605C8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39" y="2001780"/>
            <a:ext cx="4069493" cy="36485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D778A4B-BFC6-FF48-B65F-4E1FFA85F4F6}"/>
              </a:ext>
            </a:extLst>
          </p:cNvPr>
          <p:cNvGrpSpPr/>
          <p:nvPr/>
        </p:nvGrpSpPr>
        <p:grpSpPr>
          <a:xfrm>
            <a:off x="6179739" y="1707168"/>
            <a:ext cx="4861722" cy="3943123"/>
            <a:chOff x="5741129" y="1707168"/>
            <a:chExt cx="4861722" cy="39431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85898D-01AA-6845-8950-810D82717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1129" y="1707168"/>
              <a:ext cx="4241071" cy="17218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500D0E-9641-5A42-8DE0-763416A73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1129" y="3771524"/>
              <a:ext cx="4861722" cy="1878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0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3AF5-560F-A54C-B9B7-72A0FFA8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Greater Threat: Fake Friends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07D3FB-D2ED-1D4F-84AD-71F5D5B6C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12239D-1432-C548-B6C8-61287ACF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92" y="2206487"/>
            <a:ext cx="2124766" cy="3014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789A5-D969-6E4A-AD52-8735354B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478" y="2145744"/>
            <a:ext cx="1979128" cy="3014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2DED5C-7238-EF40-9CD8-7C7DE8BED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553" y="2176115"/>
            <a:ext cx="2387600" cy="298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7535D0-0659-9542-8DF2-08A87197B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7626" y="2176115"/>
            <a:ext cx="2387599" cy="28975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C83B16-A8CE-A14E-9AD1-7B3E41960F55}"/>
              </a:ext>
            </a:extLst>
          </p:cNvPr>
          <p:cNvSpPr txBox="1"/>
          <p:nvPr/>
        </p:nvSpPr>
        <p:spPr>
          <a:xfrm>
            <a:off x="2696711" y="3206090"/>
            <a:ext cx="546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138F1B-6285-3D43-BA79-F3036FF5DF2E}"/>
              </a:ext>
            </a:extLst>
          </p:cNvPr>
          <p:cNvSpPr txBox="1"/>
          <p:nvPr/>
        </p:nvSpPr>
        <p:spPr>
          <a:xfrm>
            <a:off x="5468934" y="3206090"/>
            <a:ext cx="546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365ED2-965B-444B-9058-141E1BB68FE4}"/>
              </a:ext>
            </a:extLst>
          </p:cNvPr>
          <p:cNvSpPr txBox="1"/>
          <p:nvPr/>
        </p:nvSpPr>
        <p:spPr>
          <a:xfrm>
            <a:off x="8644899" y="3206089"/>
            <a:ext cx="546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160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2BBF9-83B5-6146-81C9-47A5F7161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News: Autonomous Weapons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CEBF5-8FAA-524A-96E5-F2B6E63D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38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E2D66D-45D2-E04E-9C35-5410E1F5F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778" y="1794401"/>
            <a:ext cx="4993022" cy="437795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Defense Innovation Board AI Ethical Guidelines</a:t>
            </a:r>
          </a:p>
          <a:p>
            <a:r>
              <a:rPr lang="en-US" dirty="0"/>
              <a:t>Human beings should exercise appropriate levels of judgment and remain responsible for the development, deployment, use and outcomes of DOD AI systems.</a:t>
            </a:r>
          </a:p>
          <a:p>
            <a:r>
              <a:rPr lang="en-US" dirty="0">
                <a:solidFill>
                  <a:srgbClr val="FF0000"/>
                </a:solidFill>
              </a:rPr>
              <a:t>Does this mean human-in the loop?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A96913-8F2C-BB4D-A322-7A529D1C8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7"/>
            <a:ext cx="5849472" cy="4034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247D63-F584-574A-8F6D-AB3112BC2C63}"/>
              </a:ext>
            </a:extLst>
          </p:cNvPr>
          <p:cNvSpPr txBox="1"/>
          <p:nvPr/>
        </p:nvSpPr>
        <p:spPr>
          <a:xfrm>
            <a:off x="815789" y="5933074"/>
            <a:ext cx="421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Modular Advanced Armed Robotic System </a:t>
            </a:r>
            <a:r>
              <a:rPr lang="en-US" dirty="0" err="1"/>
              <a:t>Quentic</a:t>
            </a:r>
            <a:r>
              <a:rPr lang="en-US" dirty="0"/>
              <a:t> North America</a:t>
            </a:r>
          </a:p>
        </p:txBody>
      </p:sp>
    </p:spTree>
    <p:extLst>
      <p:ext uri="{BB962C8B-B14F-4D97-AF65-F5344CB8AC3E}">
        <p14:creationId xmlns:p14="http://schemas.microsoft.com/office/powerpoint/2010/main" val="240014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ACCE4-5464-A544-B958-283CF7872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Ethical Military Use of AI != Human in the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E4189-2657-394D-B54E-7B0259C0E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48593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Larry Lewis</a:t>
            </a:r>
          </a:p>
          <a:p>
            <a:r>
              <a:rPr lang="en-US" sz="2200" dirty="0"/>
              <a:t>Senior Advisor for the State Department on Civilian Protection, Obama administration</a:t>
            </a:r>
          </a:p>
          <a:p>
            <a:r>
              <a:rPr lang="en-US" sz="2200" dirty="0"/>
              <a:t>Member US Delegation for UN Deliberations on Lethal Autonomous </a:t>
            </a:r>
            <a:r>
              <a:rPr lang="en-US" sz="2400" dirty="0"/>
              <a:t>Weapons Systems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Artificial intelligence may make weapons systems and the future of war relatively less risky for civilians than it is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6836-2EA4-3D44-9F5F-5B357235E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62472-A728-7D45-8E77-04764160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793" y="1468995"/>
            <a:ext cx="5879613" cy="4573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0CD04D-66E8-A145-9573-95605A91E853}"/>
              </a:ext>
            </a:extLst>
          </p:cNvPr>
          <p:cNvSpPr txBox="1"/>
          <p:nvPr/>
        </p:nvSpPr>
        <p:spPr>
          <a:xfrm>
            <a:off x="5567595" y="6139054"/>
            <a:ext cx="6086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Bulletin of the Atomic Scientists, 10 Jan 2020</a:t>
            </a:r>
          </a:p>
        </p:txBody>
      </p:sp>
    </p:spTree>
    <p:extLst>
      <p:ext uri="{BB962C8B-B14F-4D97-AF65-F5344CB8AC3E}">
        <p14:creationId xmlns:p14="http://schemas.microsoft.com/office/powerpoint/2010/main" val="394073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62A66-8868-D44E-8B7F-3224623C5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Big Picture?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7F9AA-91B0-4D49-8BE8-EE1993BD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4CC6C4-18E3-5846-9931-16C9724CD043}"/>
              </a:ext>
            </a:extLst>
          </p:cNvPr>
          <p:cNvGrpSpPr/>
          <p:nvPr/>
        </p:nvGrpSpPr>
        <p:grpSpPr>
          <a:xfrm>
            <a:off x="1698625" y="1841157"/>
            <a:ext cx="2095500" cy="3774875"/>
            <a:chOff x="1698625" y="1841157"/>
            <a:chExt cx="2095500" cy="37748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DDD6F1-BDEC-4E48-BB85-9B59013CC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8625" y="2460159"/>
              <a:ext cx="2095500" cy="31558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D01CDE-F9A2-274C-99C9-0A72794312CA}"/>
                </a:ext>
              </a:extLst>
            </p:cNvPr>
            <p:cNvSpPr txBox="1"/>
            <p:nvPr/>
          </p:nvSpPr>
          <p:spPr>
            <a:xfrm>
              <a:off x="1804086" y="1841157"/>
              <a:ext cx="1853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History?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5A2596-CF9B-E041-B267-0567D3CD2391}"/>
              </a:ext>
            </a:extLst>
          </p:cNvPr>
          <p:cNvGrpSpPr/>
          <p:nvPr/>
        </p:nvGrpSpPr>
        <p:grpSpPr>
          <a:xfrm>
            <a:off x="5048250" y="1841157"/>
            <a:ext cx="2095500" cy="3726449"/>
            <a:chOff x="5048250" y="1841157"/>
            <a:chExt cx="2095500" cy="37264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DF39B4-0F1B-7544-B205-8891D77C4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8250" y="2392606"/>
              <a:ext cx="2095500" cy="3175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2269C8-1D1B-AF44-AD08-53A203A7F3B5}"/>
                </a:ext>
              </a:extLst>
            </p:cNvPr>
            <p:cNvSpPr txBox="1"/>
            <p:nvPr/>
          </p:nvSpPr>
          <p:spPr>
            <a:xfrm>
              <a:off x="5122391" y="1841157"/>
              <a:ext cx="1853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Dangers?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142527-95B3-484A-8C12-3171F45626F0}"/>
              </a:ext>
            </a:extLst>
          </p:cNvPr>
          <p:cNvGrpSpPr/>
          <p:nvPr/>
        </p:nvGrpSpPr>
        <p:grpSpPr>
          <a:xfrm>
            <a:off x="8397875" y="1841157"/>
            <a:ext cx="2095500" cy="3799015"/>
            <a:chOff x="8397875" y="1841157"/>
            <a:chExt cx="2095500" cy="37990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0A2FE5-91F6-5947-8D79-B5E2E11D5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7875" y="2460159"/>
              <a:ext cx="2095500" cy="31800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BD29FC-A20F-8743-8CB0-8E5BD39203A5}"/>
                </a:ext>
              </a:extLst>
            </p:cNvPr>
            <p:cNvSpPr txBox="1"/>
            <p:nvPr/>
          </p:nvSpPr>
          <p:spPr>
            <a:xfrm>
              <a:off x="8518868" y="1841157"/>
              <a:ext cx="1853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Future?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1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AA6A-86DA-5C44-864A-FBD567F8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Greater Threat: Autonomous Weapons of Environmental War: Deep Sea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A26D5-161C-F84D-8125-3F902863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40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128A05-C813-B940-A8C9-CEF857D71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42" y="1793459"/>
            <a:ext cx="6374118" cy="46994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BC492DB-7154-F340-8B28-5FB21CD03B16}"/>
              </a:ext>
            </a:extLst>
          </p:cNvPr>
          <p:cNvGrpSpPr/>
          <p:nvPr/>
        </p:nvGrpSpPr>
        <p:grpSpPr>
          <a:xfrm>
            <a:off x="7041153" y="2651489"/>
            <a:ext cx="4920998" cy="3704861"/>
            <a:chOff x="7041153" y="2651489"/>
            <a:chExt cx="4920998" cy="37048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EC418A-562D-D145-949F-0EE279B6E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1153" y="2651489"/>
              <a:ext cx="4920998" cy="298335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CF1D616-CE84-2C4F-BE72-26E54E3AB5A7}"/>
                </a:ext>
              </a:extLst>
            </p:cNvPr>
            <p:cNvSpPr txBox="1"/>
            <p:nvPr/>
          </p:nvSpPr>
          <p:spPr>
            <a:xfrm>
              <a:off x="7892985" y="5833130"/>
              <a:ext cx="3217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/>
                <a:t>The Mariana Trench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2BA7CF5-2A29-8D43-951F-4363B87D0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960" y="2696978"/>
            <a:ext cx="5242440" cy="2945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7A300A-94A1-A743-BC06-9B61086CD11A}"/>
              </a:ext>
            </a:extLst>
          </p:cNvPr>
          <p:cNvSpPr txBox="1"/>
          <p:nvPr/>
        </p:nvSpPr>
        <p:spPr>
          <a:xfrm>
            <a:off x="6314165" y="5680333"/>
            <a:ext cx="343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Woods Hole ”Sentry” UAV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EA994-532C-7148-AA12-2957B4E3B540}"/>
              </a:ext>
            </a:extLst>
          </p:cNvPr>
          <p:cNvSpPr txBox="1"/>
          <p:nvPr/>
        </p:nvSpPr>
        <p:spPr>
          <a:xfrm>
            <a:off x="2017234" y="2846257"/>
            <a:ext cx="6490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AI is also a big part of the defense of oceans!</a:t>
            </a:r>
          </a:p>
        </p:txBody>
      </p:sp>
    </p:spTree>
    <p:extLst>
      <p:ext uri="{BB962C8B-B14F-4D97-AF65-F5344CB8AC3E}">
        <p14:creationId xmlns:p14="http://schemas.microsoft.com/office/powerpoint/2010/main" val="81093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6D9310-3512-C34D-BACC-AFA22660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III: Future of AI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86368-492D-7942-AF4C-46BD2BF81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A9C97-48F7-214E-BD49-899F8D20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4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8D36D8-FA26-BE41-AE1A-6FD511FA0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Marcus-</a:t>
            </a:r>
            <a:r>
              <a:rPr lang="en-US" dirty="0" err="1"/>
              <a:t>LeCun</a:t>
            </a:r>
            <a:r>
              <a:rPr lang="en-US" dirty="0"/>
              <a:t> Twitter War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3187A8-396A-CC42-9A7E-75A724035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3849688"/>
          </a:xfrm>
        </p:spPr>
        <p:txBody>
          <a:bodyPr/>
          <a:lstStyle/>
          <a:p>
            <a:r>
              <a:rPr lang="en-US" i="1" dirty="0">
                <a:solidFill>
                  <a:schemeClr val="accent1"/>
                </a:solidFill>
              </a:rPr>
              <a:t>Editor’s note: artistic license has been applied to the quotations</a:t>
            </a:r>
            <a:br>
              <a:rPr lang="en-US" i="1" dirty="0">
                <a:solidFill>
                  <a:schemeClr val="accent1"/>
                </a:solidFill>
              </a:rPr>
            </a:br>
            <a:endParaRPr lang="en-US" i="1" dirty="0">
              <a:solidFill>
                <a:schemeClr val="accent1"/>
              </a:solidFill>
            </a:endParaRPr>
          </a:p>
          <a:p>
            <a:r>
              <a:rPr lang="en-US" dirty="0"/>
              <a:t>Marcus: AI systems need to perform symbolic reasoning!</a:t>
            </a:r>
          </a:p>
          <a:p>
            <a:r>
              <a:rPr lang="en-US" dirty="0" err="1"/>
              <a:t>LeCun</a:t>
            </a:r>
            <a:r>
              <a:rPr lang="en-US" dirty="0"/>
              <a:t>: Yes, been working on that.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C1AC1-007F-FB48-B328-64BC18FE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5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39D5-ADEF-FD43-B08B-75602C75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60752-F6BC-804F-8EE9-EAA45E7CF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Violent agreement on the need to bring together the neural and symbolic traditions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How do neuro and symbol systems interact?</a:t>
            </a:r>
          </a:p>
          <a:p>
            <a:pPr lvl="1"/>
            <a:r>
              <a:rPr lang="en-US" sz="3600" dirty="0"/>
              <a:t>symbolic Neuro symbolic</a:t>
            </a:r>
          </a:p>
          <a:p>
            <a:pPr lvl="1"/>
            <a:r>
              <a:rPr lang="en-US" sz="3600" dirty="0"/>
              <a:t>Symbolic[Neuro]</a:t>
            </a:r>
          </a:p>
          <a:p>
            <a:pPr lvl="1"/>
            <a:r>
              <a:rPr lang="en-US" sz="3600" dirty="0">
                <a:sym typeface="Wingdings" pitchFamily="2" charset="2"/>
              </a:rPr>
              <a:t>Neuro ; Symbolic</a:t>
            </a:r>
            <a:endParaRPr lang="en-US" sz="3600" dirty="0"/>
          </a:p>
          <a:p>
            <a:pPr lvl="1"/>
            <a:r>
              <a:rPr lang="en-US" sz="3600" dirty="0"/>
              <a:t>Neuro: Symbolic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3600" dirty="0">
                <a:sym typeface="Wingdings" pitchFamily="2" charset="2"/>
              </a:rPr>
              <a:t> Neuro</a:t>
            </a:r>
          </a:p>
          <a:p>
            <a:pPr lvl="1"/>
            <a:r>
              <a:rPr lang="en-US" sz="3600" dirty="0" err="1">
                <a:sym typeface="Wingdings" pitchFamily="2" charset="2"/>
              </a:rPr>
              <a:t>Neuro</a:t>
            </a:r>
            <a:r>
              <a:rPr lang="en-US" sz="3600" baseline="-25000" dirty="0" err="1">
                <a:sym typeface="Wingdings" pitchFamily="2" charset="2"/>
              </a:rPr>
              <a:t>Symbolic</a:t>
            </a:r>
            <a:endParaRPr lang="en-US" sz="3600" dirty="0">
              <a:sym typeface="Wingdings" pitchFamily="2" charset="2"/>
            </a:endParaRPr>
          </a:p>
          <a:p>
            <a:pPr lvl="1"/>
            <a:r>
              <a:rPr lang="en-US" sz="3600" dirty="0">
                <a:sym typeface="Wingdings" pitchFamily="2" charset="2"/>
              </a:rPr>
              <a:t>My favorite: Neuro[Symbolic]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56FB-7DF4-254C-8836-C80A2124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8540-5792-CE43-B268-2217FB09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symbolic</a:t>
            </a:r>
            <a:r>
              <a:rPr lang="en-US" dirty="0"/>
              <a:t> Neuro </a:t>
            </a:r>
            <a:r>
              <a:rPr lang="en-US" sz="3600" dirty="0"/>
              <a:t>symbolic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EF539-21DC-0841-B508-5C8D62815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797076"/>
            <a:ext cx="9305925" cy="847708"/>
          </a:xfrm>
        </p:spPr>
        <p:txBody>
          <a:bodyPr>
            <a:normAutofit/>
          </a:bodyPr>
          <a:lstStyle/>
          <a:p>
            <a:r>
              <a:rPr lang="en-US" dirty="0"/>
              <a:t>Deep learning SOP (Standard Operating Procedure)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DEF19-3856-E64E-87A1-1757B034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29E61-A826-E84C-B5EC-C995ACA1E85C}"/>
              </a:ext>
            </a:extLst>
          </p:cNvPr>
          <p:cNvSpPr txBox="1"/>
          <p:nvPr/>
        </p:nvSpPr>
        <p:spPr>
          <a:xfrm>
            <a:off x="3825765" y="5987018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from </a:t>
            </a:r>
            <a:r>
              <a:rPr lang="en-US" dirty="0">
                <a:hlinkClick r:id="rId2"/>
              </a:rPr>
              <a:t>https://blog.aylien.com/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E958A8-CBAE-0443-93B5-82E8898CC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93" y="2389109"/>
            <a:ext cx="11088414" cy="34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592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BBCD-CEFE-124B-B2A4-FBD3F703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Symbolic[Neuro]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1798F-426A-1C48-AC7A-9DEC19D5B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05552" cy="4530725"/>
          </a:xfrm>
        </p:spPr>
        <p:txBody>
          <a:bodyPr>
            <a:normAutofit/>
          </a:bodyPr>
          <a:lstStyle/>
          <a:p>
            <a:r>
              <a:rPr lang="en-US" dirty="0"/>
              <a:t>Neural pattern recognition subroutine within a symbolic problem solver</a:t>
            </a:r>
          </a:p>
          <a:p>
            <a:r>
              <a:rPr lang="en-US" dirty="0"/>
              <a:t>AlphaGo (2016)</a:t>
            </a:r>
          </a:p>
          <a:p>
            <a:r>
              <a:rPr lang="en-US" dirty="0" err="1"/>
              <a:t>AlphaZero</a:t>
            </a:r>
            <a:r>
              <a:rPr lang="en-US" dirty="0"/>
              <a:t> (2017)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2D863-9A71-F144-B65A-1DB65653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45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0ABCB3-45FE-864E-90C4-C7966FC304C3}"/>
              </a:ext>
            </a:extLst>
          </p:cNvPr>
          <p:cNvGrpSpPr/>
          <p:nvPr/>
        </p:nvGrpSpPr>
        <p:grpSpPr>
          <a:xfrm>
            <a:off x="6555452" y="1643856"/>
            <a:ext cx="5005552" cy="4712494"/>
            <a:chOff x="6555452" y="1643856"/>
            <a:chExt cx="5005552" cy="47124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D638E4-FFB3-6C43-A5D2-1443B570C7CC}"/>
                </a:ext>
              </a:extLst>
            </p:cNvPr>
            <p:cNvSpPr/>
            <p:nvPr/>
          </p:nvSpPr>
          <p:spPr>
            <a:xfrm>
              <a:off x="6555452" y="1643856"/>
              <a:ext cx="5005552" cy="47124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D820706-A429-014F-AB2C-12E7E37C6F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62971" y="2318657"/>
              <a:ext cx="895257" cy="765062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3700E01-F2CA-1A49-B4B4-7DB8C2013EC2}"/>
                </a:ext>
              </a:extLst>
            </p:cNvPr>
            <p:cNvCxnSpPr>
              <a:cxnSpLocks/>
            </p:cNvCxnSpPr>
            <p:nvPr/>
          </p:nvCxnSpPr>
          <p:spPr>
            <a:xfrm>
              <a:off x="8162971" y="3083719"/>
              <a:ext cx="895257" cy="627969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2C31FA3-6377-5D48-A937-42A985207144}"/>
                </a:ext>
              </a:extLst>
            </p:cNvPr>
            <p:cNvCxnSpPr>
              <a:cxnSpLocks/>
            </p:cNvCxnSpPr>
            <p:nvPr/>
          </p:nvCxnSpPr>
          <p:spPr>
            <a:xfrm>
              <a:off x="9070616" y="3709534"/>
              <a:ext cx="895257" cy="627969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F2DA552-5D26-F348-94FA-4EB4B987BF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6943" y="4335350"/>
              <a:ext cx="895257" cy="765062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9EE4926-D429-7C46-B85B-09C59CF67D3D}"/>
                </a:ext>
              </a:extLst>
            </p:cNvPr>
            <p:cNvSpPr/>
            <p:nvPr/>
          </p:nvSpPr>
          <p:spPr>
            <a:xfrm>
              <a:off x="7666357" y="5122638"/>
              <a:ext cx="2841172" cy="8595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NN State Estimator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E140D7-15DA-204B-B11A-CB106949A414}"/>
                </a:ext>
              </a:extLst>
            </p:cNvPr>
            <p:cNvSpPr txBox="1"/>
            <p:nvPr/>
          </p:nvSpPr>
          <p:spPr>
            <a:xfrm>
              <a:off x="6736714" y="1808593"/>
              <a:ext cx="4742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Monte-Carlo Game Tree 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004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0DC20-25D7-F541-B27E-D471B2B9C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Symbolic[Neuro]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C47D5-0F75-A54F-9406-5275646C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D03387-3D81-2048-B48E-C18831CBD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421" y="1923495"/>
            <a:ext cx="8128000" cy="370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0AF629-78DB-0348-8744-AB2F726F51B1}"/>
              </a:ext>
            </a:extLst>
          </p:cNvPr>
          <p:cNvSpPr txBox="1"/>
          <p:nvPr/>
        </p:nvSpPr>
        <p:spPr>
          <a:xfrm>
            <a:off x="4729656" y="6123543"/>
            <a:ext cx="433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from </a:t>
            </a:r>
            <a:r>
              <a:rPr lang="en-US" dirty="0">
                <a:hlinkClick r:id="rId3"/>
              </a:rPr>
              <a:t>https://deepdrive.berkeley.edu/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107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BE5D-810F-DF4E-A832-7804A43B1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 </a:t>
            </a:r>
            <a:r>
              <a:rPr lang="en-US" sz="3600" dirty="0">
                <a:sym typeface="Wingdings" pitchFamily="2" charset="2"/>
              </a:rPr>
              <a:t>;</a:t>
            </a:r>
            <a:r>
              <a:rPr lang="en-US" dirty="0"/>
              <a:t> Symbolic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DFFB2-C374-4F4F-B238-C25C7B86D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Cascade from neural network into symbolic reasoner</a:t>
            </a:r>
          </a:p>
          <a:p>
            <a:r>
              <a:rPr lang="en-US" dirty="0"/>
              <a:t>Neuro-Symbolic Concept-Learner</a:t>
            </a:r>
            <a:r>
              <a:rPr lang="en-US" sz="2400" dirty="0"/>
              <a:t> (Mao, Gan, Kohli, Tenenbaum, Wu 2019)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E53D98-AFA4-F845-8650-651A21DD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2558C-09E1-4E42-8EA0-D9FC4D953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07" y="3311140"/>
            <a:ext cx="10677993" cy="24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3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8540-5792-CE43-B268-2217FB09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Neuro: Symbolic </a:t>
            </a:r>
            <a:r>
              <a:rPr lang="en-US" sz="28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Neuro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429E1-03EE-3549-97DB-A6EBBD474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16788"/>
          </a:xfrm>
        </p:spPr>
        <p:txBody>
          <a:bodyPr>
            <a:normAutofit/>
          </a:bodyPr>
          <a:lstStyle/>
          <a:p>
            <a:r>
              <a:rPr lang="en-US" i="1" dirty="0"/>
              <a:t>Training</a:t>
            </a:r>
            <a:r>
              <a:rPr lang="en-US" dirty="0"/>
              <a:t> compiles away symbolic rules</a:t>
            </a:r>
          </a:p>
          <a:p>
            <a:pPr lvl="1"/>
            <a:r>
              <a:rPr lang="en-US" dirty="0"/>
              <a:t>Rule A </a:t>
            </a:r>
            <a:r>
              <a:rPr lang="en-US" sz="16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B becomes an input-output training pair (A, B)</a:t>
            </a:r>
            <a:endParaRPr lang="en-US" dirty="0"/>
          </a:p>
          <a:p>
            <a:pPr lvl="1"/>
            <a:r>
              <a:rPr lang="en-US" dirty="0"/>
              <a:t>Deep Learning for Symbolic Mathematics  (</a:t>
            </a:r>
            <a:r>
              <a:rPr lang="en-US" dirty="0" err="1"/>
              <a:t>Lample</a:t>
            </a:r>
            <a:r>
              <a:rPr lang="en-US" dirty="0"/>
              <a:t> &amp; </a:t>
            </a:r>
            <a:r>
              <a:rPr lang="en-US" dirty="0" err="1"/>
              <a:t>Charton</a:t>
            </a:r>
            <a:r>
              <a:rPr lang="en-US" dirty="0"/>
              <a:t> 2020)</a:t>
            </a:r>
          </a:p>
          <a:p>
            <a:r>
              <a:rPr lang="en-US" dirty="0">
                <a:solidFill>
                  <a:srgbClr val="FF0000"/>
                </a:solidFill>
              </a:rPr>
              <a:t>But no guarantee of correctness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DEF19-3856-E64E-87A1-1757B034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4276E-98AC-4A4C-9162-9231AA195009}"/>
              </a:ext>
            </a:extLst>
          </p:cNvPr>
          <p:cNvSpPr txBox="1"/>
          <p:nvPr/>
        </p:nvSpPr>
        <p:spPr>
          <a:xfrm>
            <a:off x="1154241" y="4104625"/>
            <a:ext cx="9099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	</a:t>
            </a:r>
            <a:r>
              <a:rPr lang="en-US" sz="4000" dirty="0">
                <a:solidFill>
                  <a:schemeClr val="accent1"/>
                </a:solidFill>
              </a:rPr>
              <a:t>input:</a:t>
            </a:r>
            <a:r>
              <a:rPr lang="en-US" sz="4000" dirty="0"/>
              <a:t>⎰ </a:t>
            </a:r>
            <a:r>
              <a:rPr lang="en-US" sz="4000" dirty="0" err="1"/>
              <a:t>x</a:t>
            </a:r>
            <a:r>
              <a:rPr lang="en-US" sz="4000" baseline="30000" dirty="0" err="1"/>
              <a:t>n</a:t>
            </a:r>
            <a:r>
              <a:rPr lang="en-US" sz="4000" dirty="0"/>
              <a:t> dx    </a:t>
            </a:r>
            <a:r>
              <a:rPr lang="en-US" sz="4000" dirty="0">
                <a:solidFill>
                  <a:schemeClr val="accent1"/>
                </a:solidFill>
              </a:rPr>
              <a:t>output: </a:t>
            </a:r>
            <a:r>
              <a:rPr lang="en-US" sz="4000" dirty="0"/>
              <a:t>(1/n+1) x</a:t>
            </a:r>
            <a:r>
              <a:rPr lang="en-US" sz="4000" baseline="30000" dirty="0"/>
              <a:t>n+1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402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05C19-9868-444B-932C-05A44CB87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>
                <a:sym typeface="Wingdings" pitchFamily="2" charset="2"/>
              </a:rPr>
              <a:t>Neuro</a:t>
            </a:r>
            <a:r>
              <a:rPr lang="en-US" sz="4800" baseline="-25000" dirty="0" err="1">
                <a:sym typeface="Wingdings" pitchFamily="2" charset="2"/>
              </a:rPr>
              <a:t>Symbolic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6271C-1D6C-FD49-8812-467832C2D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9800" cy="4667250"/>
          </a:xfrm>
        </p:spPr>
        <p:txBody>
          <a:bodyPr/>
          <a:lstStyle/>
          <a:p>
            <a:r>
              <a:rPr lang="en-US" dirty="0"/>
              <a:t>Symbolic rules are used as </a:t>
            </a:r>
            <a:r>
              <a:rPr lang="en-US" i="1" dirty="0"/>
              <a:t>templates</a:t>
            </a:r>
            <a:r>
              <a:rPr lang="en-US" dirty="0"/>
              <a:t> for structures within the neural network</a:t>
            </a:r>
          </a:p>
          <a:p>
            <a:pPr lvl="1"/>
            <a:r>
              <a:rPr lang="en-US" dirty="0"/>
              <a:t>Tensor Product Representations (</a:t>
            </a:r>
            <a:r>
              <a:rPr lang="en-US" dirty="0" err="1"/>
              <a:t>Smolensky</a:t>
            </a:r>
            <a:r>
              <a:rPr lang="en-US" dirty="0"/>
              <a:t> et al. 2016)</a:t>
            </a:r>
          </a:p>
          <a:p>
            <a:pPr lvl="1"/>
            <a:r>
              <a:rPr lang="en-US" dirty="0"/>
              <a:t>Logic Tensor Networks (Serafina &amp; </a:t>
            </a:r>
            <a:r>
              <a:rPr lang="en-US" dirty="0" err="1"/>
              <a:t>Garcez</a:t>
            </a:r>
            <a:r>
              <a:rPr lang="en-US" dirty="0"/>
              <a:t> 2016)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Demonstrated for encoding abstraction and part-of hierarchies</a:t>
            </a:r>
          </a:p>
          <a:p>
            <a:r>
              <a:rPr lang="en-US" dirty="0">
                <a:solidFill>
                  <a:srgbClr val="FF0000"/>
                </a:solidFill>
              </a:rPr>
              <a:t>Open: What about true combinatorial reasoning by cases?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5E63B-5714-3049-81E6-97BEE518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6C4CC-4943-DA46-B106-CE672499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825625"/>
            <a:ext cx="5253199" cy="34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8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ABB8-4F5A-4F45-BFC4-21FAF647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Three in 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7410D-C5F9-344B-8028-25FD1F237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latin typeface="+mj-lt"/>
              </a:rPr>
              <a:t>Part I: History of AI</a:t>
            </a:r>
          </a:p>
          <a:p>
            <a:pPr marL="0" indent="0" algn="ctr">
              <a:buNone/>
            </a:pPr>
            <a:r>
              <a:rPr lang="en-US" sz="6000" dirty="0">
                <a:latin typeface="+mj-lt"/>
              </a:rPr>
              <a:t>Part II: AI for Bad</a:t>
            </a:r>
          </a:p>
          <a:p>
            <a:pPr marL="0" indent="0" algn="ctr">
              <a:buNone/>
            </a:pPr>
            <a:r>
              <a:rPr lang="en-US" sz="6000" dirty="0">
                <a:latin typeface="+mj-lt"/>
              </a:rPr>
              <a:t>Part III: Future of AI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45DB7-9C52-954E-877A-3CC876F9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4F13-6DFD-4949-BABF-0ACC5FD8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Favorite: Neuro[Symbolic]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38C04-D516-2B4F-B84E-90DD4440C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Imbed true symbolic reasoning </a:t>
            </a:r>
            <a:r>
              <a:rPr lang="en-US" i="1" dirty="0"/>
              <a:t>inside</a:t>
            </a:r>
            <a:r>
              <a:rPr lang="en-US" dirty="0"/>
              <a:t> a neural engine</a:t>
            </a:r>
          </a:p>
          <a:p>
            <a:r>
              <a:rPr lang="en-US" dirty="0"/>
              <a:t>Enable super-human and super-neuro </a:t>
            </a:r>
            <a:r>
              <a:rPr lang="en-US" dirty="0">
                <a:solidFill>
                  <a:srgbClr val="FF0000"/>
                </a:solidFill>
              </a:rPr>
              <a:t>combinatorial</a:t>
            </a:r>
            <a:r>
              <a:rPr lang="en-US" dirty="0"/>
              <a:t> reasoning</a:t>
            </a:r>
          </a:p>
          <a:p>
            <a:pPr lvl="1"/>
            <a:r>
              <a:rPr lang="en-US" dirty="0"/>
              <a:t>For deliberative, Type 2 reasoning</a:t>
            </a:r>
          </a:p>
          <a:p>
            <a:pPr lvl="1"/>
            <a:r>
              <a:rPr lang="en-US" dirty="0"/>
              <a:t>Rare in ordinary animal life</a:t>
            </a:r>
          </a:p>
          <a:p>
            <a:pPr lvl="1"/>
            <a:r>
              <a:rPr lang="en-US" dirty="0"/>
              <a:t>Common in “business AI”</a:t>
            </a:r>
          </a:p>
          <a:p>
            <a:r>
              <a:rPr lang="en-US" dirty="0"/>
              <a:t>Interface at the </a:t>
            </a:r>
            <a:r>
              <a:rPr lang="en-US" dirty="0">
                <a:solidFill>
                  <a:srgbClr val="FF0000"/>
                </a:solidFill>
              </a:rPr>
              <a:t>Attention Schema</a:t>
            </a:r>
          </a:p>
          <a:p>
            <a:pPr lvl="1"/>
            <a:r>
              <a:rPr lang="en-US" dirty="0"/>
              <a:t>Internal </a:t>
            </a:r>
            <a:r>
              <a:rPr lang="en-US" dirty="0">
                <a:solidFill>
                  <a:srgbClr val="FF0000"/>
                </a:solidFill>
              </a:rPr>
              <a:t>model</a:t>
            </a:r>
            <a:r>
              <a:rPr lang="en-US" dirty="0"/>
              <a:t> of the system’s state of attention</a:t>
            </a:r>
          </a:p>
          <a:p>
            <a:pPr lvl="1"/>
            <a:r>
              <a:rPr lang="en-US" dirty="0"/>
              <a:t>Not the same as attention itself!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02B44-CAA2-8843-BD93-2B6BD0C9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F00A6-5439-7947-9DE3-3679D9226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412" y="3528345"/>
            <a:ext cx="1820508" cy="2764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367A1-CEB2-EF46-92CA-714F4A10F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908" y="3476841"/>
            <a:ext cx="1820508" cy="28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E654-0224-A647-9E90-7EB736FB6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Neuro-Symbolic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A6FA0-ED6E-8E42-AE01-5AD525897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672754" cy="4530725"/>
          </a:xfrm>
        </p:spPr>
        <p:txBody>
          <a:bodyPr/>
          <a:lstStyle/>
          <a:p>
            <a:r>
              <a:rPr lang="en-US" dirty="0"/>
              <a:t>Proposal: When </a:t>
            </a:r>
            <a:r>
              <a:rPr lang="en-US" dirty="0">
                <a:solidFill>
                  <a:srgbClr val="FF0000"/>
                </a:solidFill>
              </a:rPr>
              <a:t>attention</a:t>
            </a:r>
            <a:r>
              <a:rPr lang="en-US" dirty="0"/>
              <a:t> to concepts is very high, they are decoded to symbolic entities in an attention schema</a:t>
            </a:r>
          </a:p>
          <a:p>
            <a:r>
              <a:rPr lang="en-US" dirty="0"/>
              <a:t>Appearance of a </a:t>
            </a:r>
            <a:r>
              <a:rPr lang="en-US" dirty="0">
                <a:solidFill>
                  <a:srgbClr val="FF0000"/>
                </a:solidFill>
              </a:rPr>
              <a:t>goal</a:t>
            </a:r>
            <a:r>
              <a:rPr lang="en-US" dirty="0"/>
              <a:t> in the attention schema signals that deliberative symbolic reasoning should be initiated</a:t>
            </a:r>
          </a:p>
          <a:p>
            <a:pPr lvl="1"/>
            <a:r>
              <a:rPr lang="en-US" i="1" dirty="0"/>
              <a:t>I’m not just perceiving or remembering, I’m consciously thinking!</a:t>
            </a:r>
          </a:p>
          <a:p>
            <a:r>
              <a:rPr lang="en-US" dirty="0"/>
              <a:t>Efficient</a:t>
            </a:r>
            <a:r>
              <a:rPr lang="en-US" dirty="0">
                <a:solidFill>
                  <a:srgbClr val="FF0000"/>
                </a:solidFill>
              </a:rPr>
              <a:t> combinational search </a:t>
            </a:r>
            <a:r>
              <a:rPr lang="en-US" dirty="0"/>
              <a:t>can then be performed over the entities in the attention schema</a:t>
            </a:r>
          </a:p>
          <a:p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95285-A8CC-BC42-A8D3-9A9CC7A44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9359E-DA28-7648-8586-6F553DE57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941093"/>
            <a:ext cx="3205134" cy="382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3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369F3-7974-D441-BE2F-50F24777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9143F3-44F7-F243-A881-CDDDD0062B52}"/>
              </a:ext>
            </a:extLst>
          </p:cNvPr>
          <p:cNvSpPr/>
          <p:nvPr/>
        </p:nvSpPr>
        <p:spPr>
          <a:xfrm>
            <a:off x="3417775" y="229987"/>
            <a:ext cx="4831067" cy="1006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Symbolic Reasoning Engine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C56622-ADF3-3A48-A76E-AFB3EF3DB227}"/>
              </a:ext>
            </a:extLst>
          </p:cNvPr>
          <p:cNvSpPr/>
          <p:nvPr/>
        </p:nvSpPr>
        <p:spPr>
          <a:xfrm>
            <a:off x="3626933" y="4944233"/>
            <a:ext cx="4806462" cy="1563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Neural Network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0D149B-F3DF-6A40-8B66-70F2E6AC5F98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661323" y="5725893"/>
            <a:ext cx="965610" cy="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1902E1-3C13-D347-BD2E-AB5461CA53F3}"/>
              </a:ext>
            </a:extLst>
          </p:cNvPr>
          <p:cNvCxnSpPr>
            <a:cxnSpLocks/>
          </p:cNvCxnSpPr>
          <p:nvPr/>
        </p:nvCxnSpPr>
        <p:spPr>
          <a:xfrm>
            <a:off x="8433395" y="5695413"/>
            <a:ext cx="965610" cy="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EA0A09B-32C7-C149-BACF-6CD16D290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29" y="4733410"/>
            <a:ext cx="2051723" cy="20260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A5F559-BA09-E548-8384-09DACBD38C37}"/>
              </a:ext>
            </a:extLst>
          </p:cNvPr>
          <p:cNvSpPr txBox="1"/>
          <p:nvPr/>
        </p:nvSpPr>
        <p:spPr>
          <a:xfrm>
            <a:off x="9734285" y="5095248"/>
            <a:ext cx="1954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Forward(1)</a:t>
            </a:r>
          </a:p>
          <a:p>
            <a:r>
              <a:rPr lang="en-US" sz="2000" dirty="0"/>
              <a:t>Turn left</a:t>
            </a:r>
          </a:p>
          <a:p>
            <a:r>
              <a:rPr lang="en-US" sz="2000" dirty="0"/>
              <a:t>Forward (3)</a:t>
            </a:r>
          </a:p>
          <a:p>
            <a:r>
              <a:rPr lang="en-US" sz="2000" dirty="0"/>
              <a:t>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9D0901-F90F-CF41-A5FA-A89DDC3AADD4}"/>
              </a:ext>
            </a:extLst>
          </p:cNvPr>
          <p:cNvSpPr/>
          <p:nvPr/>
        </p:nvSpPr>
        <p:spPr>
          <a:xfrm>
            <a:off x="1038730" y="1516317"/>
            <a:ext cx="3196386" cy="219139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A0CE6E-B72E-EE40-9A34-3251D6F1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790" y="1611452"/>
            <a:ext cx="2051723" cy="20260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4B89D4-1BFB-7442-A025-362BFF1E2D0D}"/>
              </a:ext>
            </a:extLst>
          </p:cNvPr>
          <p:cNvSpPr txBox="1"/>
          <p:nvPr/>
        </p:nvSpPr>
        <p:spPr>
          <a:xfrm>
            <a:off x="4605096" y="2381179"/>
            <a:ext cx="2456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Go_To</a:t>
            </a:r>
            <a:r>
              <a:rPr lang="en-US" sz="2400" dirty="0"/>
              <a:t>(Cheese)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0CDDA7A-2525-9042-86AC-47EEEEF5462E}"/>
              </a:ext>
            </a:extLst>
          </p:cNvPr>
          <p:cNvSpPr/>
          <p:nvPr/>
        </p:nvSpPr>
        <p:spPr>
          <a:xfrm>
            <a:off x="3626934" y="4066675"/>
            <a:ext cx="1787278" cy="51894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9D75EA-09A8-D746-9D9B-99CAFAEE1FDB}"/>
              </a:ext>
            </a:extLst>
          </p:cNvPr>
          <p:cNvSpPr/>
          <p:nvPr/>
        </p:nvSpPr>
        <p:spPr>
          <a:xfrm>
            <a:off x="6646117" y="4090738"/>
            <a:ext cx="1787278" cy="51894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Encoder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0A3061-51D5-4F43-99E8-5F4CE96A55E3}"/>
              </a:ext>
            </a:extLst>
          </p:cNvPr>
          <p:cNvSpPr/>
          <p:nvPr/>
        </p:nvSpPr>
        <p:spPr>
          <a:xfrm>
            <a:off x="4254708" y="1516315"/>
            <a:ext cx="3196386" cy="219139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009468-A01C-004E-9830-78EFDD5CCC5B}"/>
              </a:ext>
            </a:extLst>
          </p:cNvPr>
          <p:cNvSpPr/>
          <p:nvPr/>
        </p:nvSpPr>
        <p:spPr>
          <a:xfrm>
            <a:off x="7451094" y="1516315"/>
            <a:ext cx="3196386" cy="219139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F6D552CC-4013-B34A-90A3-14ABB927A3AB}"/>
              </a:ext>
            </a:extLst>
          </p:cNvPr>
          <p:cNvCxnSpPr>
            <a:stCxn id="18" idx="0"/>
            <a:endCxn id="5" idx="1"/>
          </p:cNvCxnSpPr>
          <p:nvPr/>
        </p:nvCxnSpPr>
        <p:spPr>
          <a:xfrm rot="5400000" flipH="1" flipV="1">
            <a:off x="2635754" y="734296"/>
            <a:ext cx="783190" cy="780852"/>
          </a:xfrm>
          <a:prstGeom prst="curvedConnector2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8CBEF540-39AD-B644-98BA-3CC2BE3F20E3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8248842" y="733127"/>
            <a:ext cx="667357" cy="760060"/>
          </a:xfrm>
          <a:prstGeom prst="curvedConnector2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333929C-FC04-F44F-B254-EF08DB3CE488}"/>
              </a:ext>
            </a:extLst>
          </p:cNvPr>
          <p:cNvCxnSpPr>
            <a:endCxn id="23" idx="2"/>
          </p:cNvCxnSpPr>
          <p:nvPr/>
        </p:nvCxnSpPr>
        <p:spPr>
          <a:xfrm flipV="1">
            <a:off x="4520573" y="4585624"/>
            <a:ext cx="0" cy="358609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8BCE19C-824F-1044-86EF-F93D96E3C932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7539756" y="4609687"/>
            <a:ext cx="0" cy="359125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944155A-12BB-A843-93BE-A2BF1ED38064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4520573" y="3707708"/>
            <a:ext cx="0" cy="358967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D9ED0C0-7877-EA4E-8DD8-2250985D76ED}"/>
              </a:ext>
            </a:extLst>
          </p:cNvPr>
          <p:cNvCxnSpPr>
            <a:cxnSpLocks/>
          </p:cNvCxnSpPr>
          <p:nvPr/>
        </p:nvCxnSpPr>
        <p:spPr>
          <a:xfrm>
            <a:off x="7520472" y="3707708"/>
            <a:ext cx="0" cy="359125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6AF5033F-3880-B040-BF1D-CE13EF495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24" y="1611452"/>
            <a:ext cx="2051722" cy="20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9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C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C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3A4AD-5C90-1046-A536-EE09B399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2F264-B00E-B44E-A5A1-6B63CA03A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not maintain a (possibly reduced) vector representation in the attention schema?</a:t>
            </a:r>
          </a:p>
          <a:p>
            <a:pPr lvl="1"/>
            <a:r>
              <a:rPr lang="en-US" dirty="0"/>
              <a:t>Recurrent Independent Mechanisms: </a:t>
            </a:r>
            <a:r>
              <a:rPr lang="en-US" dirty="0" err="1"/>
              <a:t>Bengio</a:t>
            </a:r>
            <a:r>
              <a:rPr lang="en-US" dirty="0"/>
              <a:t>, </a:t>
            </a:r>
            <a:r>
              <a:rPr lang="en-US" dirty="0" err="1"/>
              <a:t>Schölkopf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chemeClr val="accent1"/>
                </a:solidFill>
              </a:rPr>
              <a:t>In order to leverage efficient constraint-satisfaction algorithms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200 terabyte proof of the Boolean Pythagorean Triples Problem (</a:t>
            </a:r>
            <a:r>
              <a:rPr lang="en-US" dirty="0" err="1">
                <a:solidFill>
                  <a:schemeClr val="accent1"/>
                </a:solidFill>
              </a:rPr>
              <a:t>Huele</a:t>
            </a:r>
            <a:r>
              <a:rPr lang="en-US" dirty="0">
                <a:solidFill>
                  <a:schemeClr val="accent1"/>
                </a:solidFill>
              </a:rPr>
              <a:t> et al. 2016)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1D2CC-90A5-C342-AAB3-2222E7B8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66364" y="5946775"/>
            <a:ext cx="2743200" cy="365125"/>
          </a:xfrm>
        </p:spPr>
        <p:txBody>
          <a:bodyPr/>
          <a:lstStyle/>
          <a:p>
            <a:pPr algn="ctr"/>
            <a:r>
              <a:rPr lang="en-US" sz="2400" dirty="0" err="1"/>
              <a:t>Marijn</a:t>
            </a:r>
            <a:r>
              <a:rPr lang="en-US" sz="2400" dirty="0"/>
              <a:t> </a:t>
            </a:r>
            <a:r>
              <a:rPr lang="en-US" sz="2400" dirty="0" err="1"/>
              <a:t>Heule</a:t>
            </a:r>
            <a:r>
              <a:rPr lang="en-US" sz="2400" dirty="0"/>
              <a:t> (2016)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53B20-4C0A-2345-A9B9-472AFB867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369" y="4195335"/>
            <a:ext cx="3146631" cy="229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DF6DA-D80B-4F4D-A8F5-D9ED1E073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818" y="5012649"/>
            <a:ext cx="5863492" cy="66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3A4AD-5C90-1046-A536-EE09B399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2F264-B00E-B44E-A5A1-6B63CA03A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proposed symbolic solver is not differentiable, so it won’t support gradient descent-based learning</a:t>
            </a:r>
          </a:p>
          <a:p>
            <a:r>
              <a:rPr lang="en-US" dirty="0">
                <a:solidFill>
                  <a:schemeClr val="accent1"/>
                </a:solidFill>
              </a:rPr>
              <a:t>You wouldn’t want to back propagate through a trillion inference steps anyway. </a:t>
            </a:r>
          </a:p>
          <a:p>
            <a:r>
              <a:rPr lang="en-US" dirty="0">
                <a:solidFill>
                  <a:schemeClr val="accent1"/>
                </a:solidFill>
              </a:rPr>
              <a:t>The neural network can learn from inputs/outputs of SRS using non-gradient </a:t>
            </a:r>
            <a:r>
              <a:rPr lang="en-US">
                <a:solidFill>
                  <a:schemeClr val="accent1"/>
                </a:solidFill>
              </a:rPr>
              <a:t>based optimization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This scheme does not handle non-logical reasoning</a:t>
            </a:r>
          </a:p>
          <a:p>
            <a:r>
              <a:rPr lang="en-US" dirty="0">
                <a:solidFill>
                  <a:schemeClr val="accent1"/>
                </a:solidFill>
              </a:rPr>
              <a:t>Could be extended to probabilistic reasoning, but probably not similarity-based reasoning </a:t>
            </a:r>
          </a:p>
          <a:p>
            <a:r>
              <a:rPr lang="en-US" dirty="0">
                <a:solidFill>
                  <a:schemeClr val="accent1"/>
                </a:solidFill>
              </a:rPr>
              <a:t>Goal is expert reasoning, not commonsense reasoning: </a:t>
            </a:r>
            <a:r>
              <a:rPr lang="en-US" dirty="0">
                <a:solidFill>
                  <a:srgbClr val="FF0000"/>
                </a:solidFill>
              </a:rPr>
              <a:t>a step toward superintelligence, not human intelligence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1D2CC-90A5-C342-AAB3-2222E7B8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9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FF80-AC14-9046-A5A6-7FBE7341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1ABF4-2153-3C4A-8B9D-5649B51B1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AI summer has led to enduring scientific insights</a:t>
            </a:r>
          </a:p>
          <a:p>
            <a:r>
              <a:rPr lang="en-US" dirty="0"/>
              <a:t>Today’s third summer is different</a:t>
            </a:r>
          </a:p>
          <a:p>
            <a:pPr lvl="1"/>
            <a:r>
              <a:rPr lang="en-US" dirty="0"/>
              <a:t>It might not be followed by a winter</a:t>
            </a:r>
          </a:p>
          <a:p>
            <a:pPr lvl="1"/>
            <a:r>
              <a:rPr lang="en-US" dirty="0"/>
              <a:t>It enables powerful applications for good and bad</a:t>
            </a:r>
          </a:p>
          <a:p>
            <a:r>
              <a:rPr lang="en-US" dirty="0"/>
              <a:t>The next steps in AI are tighter symbolic-neuro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AFCF5-2D03-1A4B-B461-76772E75B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2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C381-90B6-DC4A-BB95-301CD432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B3B0B-38F8-AA43-B54D-5F8A10484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/>
              <a:t>If I have seen further it is by standing on the </a:t>
            </a:r>
            <a:r>
              <a:rPr lang="en-US" dirty="0" err="1"/>
              <a:t>sholders</a:t>
            </a:r>
            <a:r>
              <a:rPr lang="en-US" dirty="0"/>
              <a:t> of Giants.</a:t>
            </a:r>
          </a:p>
          <a:p>
            <a:pPr algn="r"/>
            <a:r>
              <a:rPr lang="en-US" dirty="0"/>
              <a:t>- Isaac Newton, February 5, 1675, in a letter to Robert Hook. </a:t>
            </a:r>
          </a:p>
          <a:p>
            <a:pPr algn="r"/>
            <a:r>
              <a:rPr lang="en-US" dirty="0"/>
              <a:t>Hooke never replied.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E92EA-063A-9442-9595-13F0757F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83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6D9310-3512-C34D-BACC-AFA22660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I: History of AI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86368-492D-7942-AF4C-46BD2BF81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A9C97-48F7-214E-BD49-899F8D20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2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E933-5AB6-6D40-8831-45818C27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The Cartoon History of AI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963A9F-D0C6-9040-9218-381E8BBC2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873" y="1796569"/>
            <a:ext cx="6634717" cy="44231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137C9-6520-B243-8948-78514FAC1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7</a:t>
            </a:fld>
            <a:endParaRPr lang="en-US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34752DE0-1D9E-B044-A7BE-A92CB9ED16BC}"/>
              </a:ext>
            </a:extLst>
          </p:cNvPr>
          <p:cNvSpPr/>
          <p:nvPr/>
        </p:nvSpPr>
        <p:spPr>
          <a:xfrm flipH="1">
            <a:off x="8656576" y="4049868"/>
            <a:ext cx="1729945" cy="3651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Symbolic AI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302EDCF9-56CB-FD45-932D-471032A88465}"/>
              </a:ext>
            </a:extLst>
          </p:cNvPr>
          <p:cNvSpPr/>
          <p:nvPr/>
        </p:nvSpPr>
        <p:spPr>
          <a:xfrm>
            <a:off x="1914032" y="4869532"/>
            <a:ext cx="2012756" cy="3820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2099116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084358-4DB9-224D-A920-005F6D45E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789" y="1510145"/>
            <a:ext cx="6368421" cy="4957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8E933-5AB6-6D40-8831-45818C27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The Cartoon History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137C9-6520-B243-8948-78514FAC1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8</a:t>
            </a:fld>
            <a:endParaRPr lang="en-US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C135569D-4FBC-BD49-A33E-5C3A01F52783}"/>
              </a:ext>
            </a:extLst>
          </p:cNvPr>
          <p:cNvSpPr/>
          <p:nvPr/>
        </p:nvSpPr>
        <p:spPr>
          <a:xfrm>
            <a:off x="2335426" y="3787647"/>
            <a:ext cx="1540189" cy="36422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Symbolic AI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2BD92338-E4E3-1046-B511-433605A4FC90}"/>
              </a:ext>
            </a:extLst>
          </p:cNvPr>
          <p:cNvSpPr/>
          <p:nvPr/>
        </p:nvSpPr>
        <p:spPr>
          <a:xfrm rot="1126233" flipH="1">
            <a:off x="5958262" y="3597753"/>
            <a:ext cx="1957184" cy="37978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Neural Networks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C5C5FA67-BFAA-9741-93B4-9F4124354F7A}"/>
              </a:ext>
            </a:extLst>
          </p:cNvPr>
          <p:cNvSpPr/>
          <p:nvPr/>
        </p:nvSpPr>
        <p:spPr>
          <a:xfrm flipH="1">
            <a:off x="8610600" y="2531580"/>
            <a:ext cx="1975299" cy="36422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139796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C3CB-ADCB-4C48-A8C2-699E2A96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Summers and Winters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DDC2-602B-0941-B9B8-288D1A8F3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87018" cy="4351338"/>
          </a:xfrm>
        </p:spPr>
        <p:txBody>
          <a:bodyPr/>
          <a:lstStyle/>
          <a:p>
            <a:r>
              <a:rPr lang="en-US" dirty="0"/>
              <a:t>Enthusiasm, funding, and approaches to AI have been cyclical</a:t>
            </a:r>
          </a:p>
          <a:p>
            <a:r>
              <a:rPr lang="en-US" dirty="0"/>
              <a:t>Enduring insights have blossomed in each summer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547AA-011F-A84F-8EA8-C35735533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7C31-5CB9-D841-A1BB-77377264B9EC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68B6E4-BACC-2443-A3A3-88C2C5243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430" y="1690688"/>
            <a:ext cx="6711575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2CDFBD-7F20-4F42-B9E7-3BF0F1560DBE}"/>
              </a:ext>
            </a:extLst>
          </p:cNvPr>
          <p:cNvSpPr txBox="1"/>
          <p:nvPr/>
        </p:nvSpPr>
        <p:spPr>
          <a:xfrm>
            <a:off x="6487485" y="6176963"/>
            <a:ext cx="385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Gartner Hype Cycle</a:t>
            </a:r>
          </a:p>
        </p:txBody>
      </p:sp>
    </p:spTree>
    <p:extLst>
      <p:ext uri="{BB962C8B-B14F-4D97-AF65-F5344CB8AC3E}">
        <p14:creationId xmlns:p14="http://schemas.microsoft.com/office/powerpoint/2010/main" val="981325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4058</TotalTime>
  <Words>2152</Words>
  <Application>Microsoft Macintosh PowerPoint</Application>
  <PresentationFormat>Widescreen</PresentationFormat>
  <Paragraphs>327</Paragraphs>
  <Slides>56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Comic Sans MS</vt:lpstr>
      <vt:lpstr>Office Theme</vt:lpstr>
      <vt:lpstr>The Third AI Summer AAAI Robert S. Engelmore Memorial Lecture Director’s Cut</vt:lpstr>
      <vt:lpstr>Director’s Cut</vt:lpstr>
      <vt:lpstr>Greatest Hits?</vt:lpstr>
      <vt:lpstr>Big Picture?</vt:lpstr>
      <vt:lpstr>Three in One</vt:lpstr>
      <vt:lpstr>Part I: History of AI</vt:lpstr>
      <vt:lpstr>The Cartoon History of AI</vt:lpstr>
      <vt:lpstr>The Cartoon History of AI</vt:lpstr>
      <vt:lpstr>AI Summers and Winters</vt:lpstr>
      <vt:lpstr>Overview</vt:lpstr>
      <vt:lpstr>First Summer: Irrational Exuberance (1948 – 1966)</vt:lpstr>
      <vt:lpstr>Insight 1: The Tortoise’s Legacy</vt:lpstr>
      <vt:lpstr>Insight 2: Declarative Knowledge Representation</vt:lpstr>
      <vt:lpstr>Insight 3: Efficient Combinatorial Search</vt:lpstr>
      <vt:lpstr>First Winter (1967 – 1977)</vt:lpstr>
      <vt:lpstr>Second Summer: Knowledge is Power (19[67]8 – 1987)</vt:lpstr>
      <vt:lpstr>Second Summer: Knowledge is Power (19[67]8 – 1987)</vt:lpstr>
      <vt:lpstr>Insight: Modeling Expert Knowledge</vt:lpstr>
      <vt:lpstr>Second Winter (1988 – 2011)</vt:lpstr>
      <vt:lpstr>Third Summer: Deep Learning (2012 – ?)</vt:lpstr>
      <vt:lpstr>Third Summer: Deep Learning (2012 – ?)</vt:lpstr>
      <vt:lpstr>Insight 1: Hierarchical Representation Learning</vt:lpstr>
      <vt:lpstr>Insight 2: Similarity</vt:lpstr>
      <vt:lpstr>Why Winter Might Not Return</vt:lpstr>
      <vt:lpstr>Non-Human Intelligence</vt:lpstr>
      <vt:lpstr>It Just Works</vt:lpstr>
      <vt:lpstr>Part II: AI for Bad</vt:lpstr>
      <vt:lpstr>Overview</vt:lpstr>
      <vt:lpstr>In the News: Keeping Your Face Private</vt:lpstr>
      <vt:lpstr>In the News: Keeping Your Face Private</vt:lpstr>
      <vt:lpstr>Greater Threat: Keeping Your Mind Private</vt:lpstr>
      <vt:lpstr>Greater Threat: Keeping Your Mind Private</vt:lpstr>
      <vt:lpstr>Greater Threat: Keeping Your Mind Private</vt:lpstr>
      <vt:lpstr>In the News: Fake News</vt:lpstr>
      <vt:lpstr>But Fake News is Old News</vt:lpstr>
      <vt:lpstr>Greater Threat: Fake Friends</vt:lpstr>
      <vt:lpstr>Greater Threat: Fake Friends</vt:lpstr>
      <vt:lpstr>In the News: Autonomous Weapons</vt:lpstr>
      <vt:lpstr>Ethical Military Use of AI != Human in the Loop</vt:lpstr>
      <vt:lpstr>Greater Threat: Autonomous Weapons of Environmental War: Deep Sea Mining</vt:lpstr>
      <vt:lpstr>Part III: Future of AI</vt:lpstr>
      <vt:lpstr>The Marcus-LeCun Twitter War</vt:lpstr>
      <vt:lpstr>Overview</vt:lpstr>
      <vt:lpstr>symbolic Neuro symbolic</vt:lpstr>
      <vt:lpstr>Symbolic[Neuro]</vt:lpstr>
      <vt:lpstr>Symbolic[Neuro]</vt:lpstr>
      <vt:lpstr>Neuro ; Symbolic</vt:lpstr>
      <vt:lpstr>Neuro: Symbolic  Neuro</vt:lpstr>
      <vt:lpstr>NeuroSymbolic</vt:lpstr>
      <vt:lpstr>My Favorite: Neuro[Symbolic]</vt:lpstr>
      <vt:lpstr>Neuro-Symbolic Interface</vt:lpstr>
      <vt:lpstr>PowerPoint Presentation</vt:lpstr>
      <vt:lpstr>Discussion</vt:lpstr>
      <vt:lpstr>Discussion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Kautz, Henry A</dc:creator>
  <cp:lastModifiedBy>Kautz, Henry A</cp:lastModifiedBy>
  <cp:revision>158</cp:revision>
  <cp:lastPrinted>2020-09-19T00:48:16Z</cp:lastPrinted>
  <dcterms:created xsi:type="dcterms:W3CDTF">2020-01-28T14:01:28Z</dcterms:created>
  <dcterms:modified xsi:type="dcterms:W3CDTF">2020-12-12T18:17:44Z</dcterms:modified>
</cp:coreProperties>
</file>