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gif" ContentType="image/gif"/>
  <Default Extension="m4v" ContentType="video/unknown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1"/>
    <p:sldMasterId id="2147483770" r:id="rId2"/>
  </p:sldMasterIdLst>
  <p:notesMasterIdLst>
    <p:notesMasterId r:id="rId57"/>
  </p:notesMasterIdLst>
  <p:sldIdLst>
    <p:sldId id="320" r:id="rId3"/>
    <p:sldId id="260" r:id="rId4"/>
    <p:sldId id="359" r:id="rId5"/>
    <p:sldId id="291" r:id="rId6"/>
    <p:sldId id="259" r:id="rId7"/>
    <p:sldId id="292" r:id="rId8"/>
    <p:sldId id="293" r:id="rId9"/>
    <p:sldId id="294" r:id="rId10"/>
    <p:sldId id="273" r:id="rId11"/>
    <p:sldId id="301" r:id="rId12"/>
    <p:sldId id="303" r:id="rId13"/>
    <p:sldId id="299" r:id="rId14"/>
    <p:sldId id="302" r:id="rId15"/>
    <p:sldId id="308" r:id="rId16"/>
    <p:sldId id="307" r:id="rId17"/>
    <p:sldId id="305" r:id="rId18"/>
    <p:sldId id="309" r:id="rId19"/>
    <p:sldId id="311" r:id="rId20"/>
    <p:sldId id="280" r:id="rId21"/>
    <p:sldId id="276" r:id="rId22"/>
    <p:sldId id="277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3" r:id="rId44"/>
    <p:sldId id="344" r:id="rId45"/>
    <p:sldId id="345" r:id="rId46"/>
    <p:sldId id="352" r:id="rId47"/>
    <p:sldId id="347" r:id="rId48"/>
    <p:sldId id="348" r:id="rId49"/>
    <p:sldId id="350" r:id="rId50"/>
    <p:sldId id="351" r:id="rId51"/>
    <p:sldId id="349" r:id="rId52"/>
    <p:sldId id="358" r:id="rId53"/>
    <p:sldId id="353" r:id="rId54"/>
    <p:sldId id="354" r:id="rId55"/>
    <p:sldId id="357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6" userDrawn="1">
          <p15:clr>
            <a:srgbClr val="A4A3A4"/>
          </p15:clr>
        </p15:guide>
        <p15:guide id="2" pos="2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8" autoAdjust="0"/>
    <p:restoredTop sz="94649"/>
  </p:normalViewPr>
  <p:slideViewPr>
    <p:cSldViewPr snapToGrid="0" snapToObjects="1">
      <p:cViewPr>
        <p:scale>
          <a:sx n="110" d="100"/>
          <a:sy n="110" d="100"/>
        </p:scale>
        <p:origin x="144" y="280"/>
      </p:cViewPr>
      <p:guideLst>
        <p:guide orient="horz" pos="2796"/>
        <p:guide pos="22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AD50-6D72-2343-88E9-9166C15D2041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2593-9DA2-504B-B6E1-3CC7B64B5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7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Adam Frank</a:t>
            </a:r>
            <a:r>
              <a:rPr lang="en-US" baseline="0" dirty="0" smtClean="0"/>
              <a:t> (Physics) – simulation of origin of universe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2593-9DA2-504B-B6E1-3CC7B64B5D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0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friendship graph, cliques</a:t>
            </a:r>
            <a:r>
              <a:rPr lang="en-US" baseline="0" dirty="0" smtClean="0"/>
              <a:t> in different colors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2593-9DA2-504B-B6E1-3CC7B64B5D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Unstructured – natural language processing – translation and understanding – 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Gildea</a:t>
            </a:r>
            <a:r>
              <a:rPr lang="en-US" baseline="0" dirty="0" smtClean="0"/>
              <a:t> (Computer Science)</a:t>
            </a:r>
          </a:p>
          <a:p>
            <a:r>
              <a:rPr lang="en-US" baseline="0" dirty="0" smtClean="0"/>
              <a:t>From the Wild – Apple </a:t>
            </a:r>
            <a:r>
              <a:rPr lang="en-US" baseline="0" dirty="0" err="1" smtClean="0"/>
              <a:t>Healthkit</a:t>
            </a:r>
            <a:r>
              <a:rPr lang="en-US" baseline="0" dirty="0" smtClean="0"/>
              <a:t> – Parkinson’s app by Ray Dorsey (Neurology)</a:t>
            </a:r>
          </a:p>
          <a:p>
            <a:r>
              <a:rPr lang="en-US" baseline="0" dirty="0" smtClean="0"/>
              <a:t>High Dimensional – brain imaging – Raj </a:t>
            </a:r>
            <a:r>
              <a:rPr lang="en-US" baseline="0" dirty="0" err="1" smtClean="0"/>
              <a:t>Raizada</a:t>
            </a:r>
            <a:r>
              <a:rPr lang="en-US" baseline="0" dirty="0" smtClean="0"/>
              <a:t> (Brain &amp; Cognitive Science)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2593-9DA2-504B-B6E1-3CC7B64B5D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9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Unstructured – reading</a:t>
            </a:r>
            <a:r>
              <a:rPr lang="en-US" baseline="0" dirty="0" smtClean="0"/>
              <a:t> natural language scientific articles – James Allen (Computer Science)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2593-9DA2-504B-B6E1-3CC7B64B5D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9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From the Wild – Apple </a:t>
            </a:r>
            <a:r>
              <a:rPr lang="en-US" baseline="0" dirty="0" err="1" smtClean="0"/>
              <a:t>Healthkit</a:t>
            </a:r>
            <a:r>
              <a:rPr lang="en-US" baseline="0" dirty="0" smtClean="0"/>
              <a:t> – Parkinson’s app by Ray Dorsey (Neurology)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2593-9DA2-504B-B6E1-3CC7B64B5D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9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High Dimensional – brain imaging – Raj </a:t>
            </a:r>
            <a:r>
              <a:rPr lang="en-US" baseline="0" dirty="0" err="1" smtClean="0"/>
              <a:t>Raizada</a:t>
            </a:r>
            <a:r>
              <a:rPr lang="en-US" baseline="0" dirty="0" smtClean="0"/>
              <a:t> (Brain &amp; Cognitive Science)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2593-9DA2-504B-B6E1-3CC7B64B5D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9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>
                <a:latin typeface="+mn-lt"/>
                <a:ea typeface="+mn-ea"/>
                <a:cs typeface="+mn-cs"/>
                <a:sym typeface="Gill Sans"/>
              </a:rPr>
              <a:t>5K &amp; 1.6M corpora courtesy of [</a:t>
            </a:r>
            <a:r>
              <a:rPr sz="2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Michael J.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Paul</a:t>
            </a:r>
            <a:r>
              <a:rPr sz="2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and Mark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Dredze</a:t>
            </a:r>
            <a:r>
              <a:rPr sz="2400">
                <a:latin typeface="+mn-lt"/>
                <a:ea typeface="+mn-ea"/>
                <a:cs typeface="+mn-cs"/>
                <a:sym typeface="Gill Sans"/>
              </a:rPr>
              <a:t>, 2011]</a:t>
            </a:r>
          </a:p>
        </p:txBody>
      </p:sp>
    </p:spTree>
    <p:extLst>
      <p:ext uri="{BB962C8B-B14F-4D97-AF65-F5344CB8AC3E}">
        <p14:creationId xmlns:p14="http://schemas.microsoft.com/office/powerpoint/2010/main" val="162220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6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4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2784637" y="2570956"/>
            <a:ext cx="1003098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lSl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17370"/>
            <a:ext cx="9144000" cy="1508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858728"/>
            <a:ext cx="9144000" cy="1426048"/>
          </a:xfrm>
          <a:prstGeom prst="rect">
            <a:avLst/>
          </a:prstGeom>
          <a:solidFill>
            <a:srgbClr val="B97D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Rlogo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48" y="2312709"/>
            <a:ext cx="2496814" cy="51808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2784637" y="2570956"/>
            <a:ext cx="1003098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rot="5400000">
            <a:off x="2784637" y="2570956"/>
            <a:ext cx="1003098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2784637" y="2570956"/>
            <a:ext cx="1003098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4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25"/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03188" indent="-301367"/>
            <a:lvl3pPr marL="937584" indent="-301367"/>
            <a:lvl4pPr marL="1171980" indent="-301367"/>
            <a:lvl5pPr marL="1406376" indent="-301367"/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09736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ooter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7732"/>
            <a:ext cx="914400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latin typeface="Arial" charset="0"/>
                <a:ea typeface="Arial" charset="0"/>
                <a:cs typeface="Arial" charset="0"/>
              </a:defRPr>
            </a:lvl3pPr>
            <a:lvl4pPr>
              <a:defRPr sz="1350">
                <a:latin typeface="Arial" charset="0"/>
                <a:ea typeface="Arial" charset="0"/>
                <a:cs typeface="Arial" charset="0"/>
              </a:defRPr>
            </a:lvl4pPr>
            <a:lvl5pPr>
              <a:defRPr sz="1350">
                <a:latin typeface="Arial" charset="0"/>
                <a:ea typeface="Arial" charset="0"/>
                <a:cs typeface="Arial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latin typeface="Arial" charset="0"/>
                <a:ea typeface="Arial" charset="0"/>
                <a:cs typeface="Arial" charset="0"/>
              </a:defRPr>
            </a:lvl3pPr>
            <a:lvl4pPr>
              <a:defRPr sz="1350">
                <a:latin typeface="Arial" charset="0"/>
                <a:ea typeface="Arial" charset="0"/>
                <a:cs typeface="Arial" charset="0"/>
              </a:defRPr>
            </a:lvl4pPr>
            <a:lvl5pPr>
              <a:defRPr sz="1350">
                <a:latin typeface="Arial" charset="0"/>
                <a:ea typeface="Arial" charset="0"/>
                <a:cs typeface="Arial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6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8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0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8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8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9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94E8F-5E1E-DE4F-8CD3-D119C4B0CB29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1ACDA-CA6F-9F41-A4A5-8B57BFE9F8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ternalSlide.jp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5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690" r:id="rId17"/>
    <p:sldLayoutId id="2147483649" r:id="rId18"/>
    <p:sldLayoutId id="2147483651" r:id="rId19"/>
    <p:sldLayoutId id="2147483782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15" descr="footerligh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7732"/>
            <a:ext cx="914400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82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+mj-lt"/>
          <a:ea typeface="ＭＳ Ｐゴシック" charset="0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MS Pゴシック" pitchFamily="-92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MS Pゴシック" pitchFamily="-92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MS Pゴシック" pitchFamily="-92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MS Pゴシック" pitchFamily="-92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rgbClr val="FFFFFF"/>
          </a:solidFill>
          <a:latin typeface="+mn-lt"/>
          <a:ea typeface="ＭＳ Ｐゴシック" charset="0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1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8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5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5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500">
          <a:solidFill>
            <a:srgbClr val="FFFFFF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500">
          <a:solidFill>
            <a:srgbClr val="FFFFFF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500">
          <a:solidFill>
            <a:srgbClr val="FFFFFF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5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image" Target="../media/image26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514350"/>
            <a:ext cx="2400299" cy="412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200" y="2066423"/>
            <a:ext cx="78536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Henry </a:t>
            </a:r>
            <a:r>
              <a:rPr lang="en-US" sz="2400" dirty="0" err="1" smtClean="0">
                <a:solidFill>
                  <a:schemeClr val="bg1"/>
                </a:solidFill>
                <a:latin typeface="Verdana"/>
                <a:cs typeface="Verdana"/>
              </a:rPr>
              <a:t>Kautz</a:t>
            </a:r>
            <a:r>
              <a:rPr lang="en-US" sz="2400" dirty="0">
                <a:solidFill>
                  <a:schemeClr val="bg1"/>
                </a:solidFill>
                <a:latin typeface="Verdana"/>
                <a:cs typeface="Verdana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/>
                <a:cs typeface="Verdana"/>
              </a:rPr>
              <a:t>Robin &amp; Tim Wentworth Director</a:t>
            </a:r>
          </a:p>
          <a:p>
            <a:pPr algn="ctr">
              <a:lnSpc>
                <a:spcPct val="120000"/>
              </a:lnSpc>
            </a:pPr>
            <a:r>
              <a:rPr lang="en-US" sz="2800" i="1" dirty="0" smtClean="0">
                <a:solidFill>
                  <a:schemeClr val="bg1"/>
                </a:solidFill>
                <a:latin typeface="Verdana"/>
                <a:cs typeface="Verdana"/>
              </a:rPr>
              <a:t>Data Science: The Defining Discipline of the 21</a:t>
            </a:r>
            <a:r>
              <a:rPr lang="en-US" sz="2800" i="1" baseline="30000" dirty="0" smtClean="0">
                <a:solidFill>
                  <a:schemeClr val="bg1"/>
                </a:solidFill>
                <a:latin typeface="Verdana"/>
                <a:cs typeface="Verdana"/>
              </a:rPr>
              <a:t>st</a:t>
            </a:r>
            <a:r>
              <a:rPr lang="en-US" sz="2800" i="1" dirty="0" smtClean="0">
                <a:solidFill>
                  <a:schemeClr val="bg1"/>
                </a:solidFill>
                <a:latin typeface="Verdana"/>
                <a:cs typeface="Verdana"/>
              </a:rPr>
              <a:t> Century</a:t>
            </a:r>
            <a:endParaRPr lang="en-US" sz="28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373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42" y="634604"/>
            <a:ext cx="327905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Kinds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42" y="634604"/>
            <a:ext cx="327905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Kinds of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2667" y="1815438"/>
            <a:ext cx="2131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Unstructured</a:t>
            </a:r>
            <a:endParaRPr lang="en-US" sz="2800" dirty="0"/>
          </a:p>
        </p:txBody>
      </p:sp>
      <p:pic>
        <p:nvPicPr>
          <p:cNvPr id="3" name="Picture 2" descr="dsc_01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29" y="1089120"/>
            <a:ext cx="6259871" cy="4054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842" y="3358952"/>
            <a:ext cx="275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James Allen, UR CS, Machine Reading of Medical Reports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4834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42" y="634604"/>
            <a:ext cx="327905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Kinds of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555" y="2604557"/>
            <a:ext cx="227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From the Wild</a:t>
            </a:r>
            <a:endParaRPr lang="en-US" sz="2800" dirty="0"/>
          </a:p>
        </p:txBody>
      </p:sp>
      <p:pic>
        <p:nvPicPr>
          <p:cNvPr id="8" name="Picture 7" descr="parkinsons tap.jpe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900" y="1360129"/>
            <a:ext cx="5635146" cy="3167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667" y="1815438"/>
            <a:ext cx="2131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Unstructured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70390" y="3393676"/>
            <a:ext cx="275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Ray Dorsey, UR Medicine</a:t>
            </a:r>
            <a:r>
              <a:rPr lang="en-US" sz="1600" i="1" smtClean="0"/>
              <a:t>, Parkinson's </a:t>
            </a:r>
            <a:r>
              <a:rPr lang="en-US" sz="1600" i="1" dirty="0" smtClean="0"/>
              <a:t>Disease App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9007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42" y="634604"/>
            <a:ext cx="327905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Kinds of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555" y="2604557"/>
            <a:ext cx="227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From the Wild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64636" y="3415776"/>
            <a:ext cx="274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High Dimensional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2667" y="1815438"/>
            <a:ext cx="2131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Unstructured</a:t>
            </a:r>
            <a:endParaRPr lang="en-US" sz="2800" dirty="0"/>
          </a:p>
        </p:txBody>
      </p:sp>
      <p:pic>
        <p:nvPicPr>
          <p:cNvPr id="3" name="Picture 2" descr="brain-scans-lar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33" y="893725"/>
            <a:ext cx="4862967" cy="3651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59525" y="4558725"/>
            <a:ext cx="4117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Raj </a:t>
            </a:r>
            <a:r>
              <a:rPr lang="en-US" sz="1600" i="1" dirty="0" err="1" smtClean="0"/>
              <a:t>Raizada</a:t>
            </a:r>
            <a:r>
              <a:rPr lang="en-US" sz="1600" i="1" dirty="0" smtClean="0"/>
              <a:t>, UR Brain &amp; Cognitive Science, fMRI for language understanding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669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Ways of Understanding Data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Ways of Understanding Data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254090" cy="1470947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 Approach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80077" y="3621548"/>
            <a:ext cx="1540387" cy="10979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Custom Program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2645" y="2015613"/>
            <a:ext cx="1450258" cy="272025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Data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62726" y="3454401"/>
            <a:ext cx="1519083" cy="125689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Knowledge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031226" y="3916516"/>
            <a:ext cx="786580" cy="4424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494206" y="3916516"/>
            <a:ext cx="786580" cy="4424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440516" y="3105355"/>
            <a:ext cx="360516" cy="4096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rogrammer-clip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77" y="1173716"/>
            <a:ext cx="1413872" cy="168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Ways of Understanding Data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3778865" cy="1470947"/>
          </a:xfrm>
        </p:spPr>
        <p:txBody>
          <a:bodyPr>
            <a:normAutofit/>
          </a:bodyPr>
          <a:lstStyle/>
          <a:p>
            <a:r>
              <a:rPr lang="en-US" dirty="0" smtClean="0"/>
              <a:t>Machine Learning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80077" y="3621548"/>
            <a:ext cx="1540387" cy="10979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Machine Learning System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an 6"/>
          <p:cNvSpPr/>
          <p:nvPr/>
        </p:nvSpPr>
        <p:spPr>
          <a:xfrm>
            <a:off x="4947669" y="1712452"/>
            <a:ext cx="1336783" cy="119920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Examples Input /Output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2645" y="2015613"/>
            <a:ext cx="1450258" cy="272025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Data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62726" y="3454401"/>
            <a:ext cx="1519083" cy="125689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Knowledge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031226" y="3916516"/>
            <a:ext cx="786580" cy="4424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494206" y="3916516"/>
            <a:ext cx="786580" cy="4424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440516" y="3105355"/>
            <a:ext cx="360516" cy="4096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4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97" y="435397"/>
            <a:ext cx="3770671" cy="1531055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News Kinds of Interdisciplinary Research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4297" y="2232538"/>
            <a:ext cx="4057445" cy="2560688"/>
          </a:xfrm>
        </p:spPr>
        <p:txBody>
          <a:bodyPr>
            <a:normAutofit/>
          </a:bodyPr>
          <a:lstStyle/>
          <a:p>
            <a:r>
              <a:rPr lang="en-US" dirty="0" smtClean="0"/>
              <a:t>Physics, </a:t>
            </a:r>
            <a:br>
              <a:rPr lang="en-US" dirty="0" smtClean="0"/>
            </a:br>
            <a:r>
              <a:rPr lang="en-US" dirty="0" smtClean="0"/>
              <a:t>Network Science, Biology</a:t>
            </a:r>
          </a:p>
          <a:p>
            <a:r>
              <a:rPr lang="en-US" sz="2400" i="1" dirty="0" err="1"/>
              <a:t>Gourab</a:t>
            </a:r>
            <a:r>
              <a:rPr lang="en-US" sz="2400" i="1" dirty="0"/>
              <a:t> </a:t>
            </a:r>
            <a:r>
              <a:rPr lang="en-US" sz="2400" i="1" dirty="0" err="1" smtClean="0"/>
              <a:t>Ghoshal</a:t>
            </a:r>
            <a:endParaRPr lang="en-US" sz="2400" i="1" dirty="0" smtClean="0"/>
          </a:p>
          <a:p>
            <a:endParaRPr lang="en-US" dirty="0" smtClean="0"/>
          </a:p>
        </p:txBody>
      </p:sp>
      <p:pic>
        <p:nvPicPr>
          <p:cNvPr id="5" name="Picture 4" descr="Untitled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11" y="710278"/>
            <a:ext cx="5170289" cy="38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97" y="435397"/>
            <a:ext cx="3770671" cy="1531055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News Kinds of Interdisciplinary Research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4298" y="2232538"/>
            <a:ext cx="3311832" cy="2560688"/>
          </a:xfrm>
        </p:spPr>
        <p:txBody>
          <a:bodyPr>
            <a:normAutofit/>
          </a:bodyPr>
          <a:lstStyle/>
          <a:p>
            <a:r>
              <a:rPr lang="en-US" dirty="0" smtClean="0"/>
              <a:t>Archeology,</a:t>
            </a:r>
            <a:br>
              <a:rPr lang="en-US" dirty="0" smtClean="0"/>
            </a:br>
            <a:r>
              <a:rPr lang="en-US" dirty="0" smtClean="0"/>
              <a:t>Digital History, </a:t>
            </a:r>
            <a:br>
              <a:rPr lang="en-US" dirty="0" smtClean="0"/>
            </a:br>
            <a:r>
              <a:rPr lang="en-US" dirty="0" smtClean="0"/>
              <a:t>Virtual Reality</a:t>
            </a:r>
          </a:p>
          <a:p>
            <a:r>
              <a:rPr lang="en-US" sz="2400" i="1" dirty="0" smtClean="0"/>
              <a:t>Mike Jarvis</a:t>
            </a:r>
          </a:p>
          <a:p>
            <a:endParaRPr lang="en-US" dirty="0" smtClean="0"/>
          </a:p>
        </p:txBody>
      </p:sp>
      <p:pic>
        <p:nvPicPr>
          <p:cNvPr id="5" name="Picture 4" descr="jarvisvis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69" y="1472143"/>
            <a:ext cx="6732508" cy="34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683" y="2283027"/>
            <a:ext cx="3086035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Case Study: </a:t>
            </a:r>
            <a:br>
              <a:rPr lang="en-US" dirty="0" smtClean="0"/>
            </a:br>
            <a:r>
              <a:rPr lang="en-US" dirty="0" err="1" smtClean="0"/>
              <a:t>TwitterHealth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728988" y="1326223"/>
            <a:ext cx="2803287" cy="2912076"/>
            <a:chOff x="3083525" y="1256052"/>
            <a:chExt cx="3887447" cy="3887447"/>
          </a:xfrm>
        </p:grpSpPr>
        <p:pic>
          <p:nvPicPr>
            <p:cNvPr id="5" name="Picture 4" descr="twitt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525" y="1256052"/>
              <a:ext cx="3887447" cy="3887447"/>
            </a:xfrm>
            <a:prstGeom prst="rect">
              <a:avLst/>
            </a:prstGeom>
          </p:spPr>
        </p:pic>
        <p:pic>
          <p:nvPicPr>
            <p:cNvPr id="7" name="Picture 6" descr="caduceus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7367" y="2623619"/>
              <a:ext cx="982764" cy="1390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719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Data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689099"/>
          </a:xfrm>
        </p:spPr>
        <p:txBody>
          <a:bodyPr/>
          <a:lstStyle/>
          <a:p>
            <a:r>
              <a:rPr lang="en-US" dirty="0" smtClean="0"/>
              <a:t>Data Science: Methods</a:t>
            </a:r>
            <a:r>
              <a:rPr lang="en-US" dirty="0"/>
              <a:t>, Applications, and Infrastructure for Extracting Meaning from Large Scale </a:t>
            </a:r>
            <a:r>
              <a:rPr lang="en-US" dirty="0" smtClean="0"/>
              <a:t>Data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12348" y="3285751"/>
            <a:ext cx="6415191" cy="646331"/>
            <a:chOff x="1312348" y="3285751"/>
            <a:chExt cx="6415191" cy="646331"/>
          </a:xfrm>
        </p:grpSpPr>
        <p:sp>
          <p:nvSpPr>
            <p:cNvPr id="4" name="TextBox 3"/>
            <p:cNvSpPr txBox="1"/>
            <p:nvPr/>
          </p:nvSpPr>
          <p:spPr>
            <a:xfrm>
              <a:off x="1312348" y="3285751"/>
              <a:ext cx="10656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Data</a:t>
              </a:r>
              <a:endParaRPr lang="en-US" sz="3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85081" y="3285751"/>
              <a:ext cx="22657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Knowledge</a:t>
              </a:r>
              <a:endParaRPr lang="en-US" sz="3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37315" y="3285751"/>
              <a:ext cx="139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Action</a:t>
              </a:r>
              <a:endParaRPr lang="en-US" sz="3600" dirty="0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483794" y="3447334"/>
              <a:ext cx="733551" cy="32316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5603764" y="3447334"/>
              <a:ext cx="733551" cy="32316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854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People on Smartphones: An Organic Sensor Network</a:t>
            </a:r>
            <a:endParaRPr lang="en-US" dirty="0"/>
          </a:p>
        </p:txBody>
      </p:sp>
      <p:pic>
        <p:nvPicPr>
          <p:cNvPr id="5" name="twitmap_for_presentation-148.m4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0674" y="1321793"/>
            <a:ext cx="6789584" cy="382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Tweets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242" y="1115484"/>
            <a:ext cx="8751455" cy="190942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Goal: find tweets about disease symptoms</a:t>
            </a:r>
          </a:p>
          <a:p>
            <a:pPr marL="857250" lvl="1" indent="-457200"/>
            <a:r>
              <a:rPr lang="en-US" dirty="0" smtClean="0"/>
              <a:t>Previous approach: </a:t>
            </a:r>
            <a:r>
              <a:rPr lang="en-US" dirty="0" smtClean="0">
                <a:solidFill>
                  <a:schemeClr val="accent2"/>
                </a:solidFill>
              </a:rPr>
              <a:t>keywords</a:t>
            </a:r>
          </a:p>
          <a:p>
            <a:pPr marL="857250" lvl="1" indent="-457200"/>
            <a:r>
              <a:rPr lang="en-US" dirty="0" smtClean="0"/>
              <a:t>Problems: “sick of homework”, “under the weather”</a:t>
            </a:r>
          </a:p>
          <a:p>
            <a:r>
              <a:rPr lang="en-US" dirty="0" smtClean="0"/>
              <a:t>Our approach: </a:t>
            </a:r>
            <a:r>
              <a:rPr lang="en-US" dirty="0" smtClean="0">
                <a:solidFill>
                  <a:srgbClr val="C0504D"/>
                </a:solidFill>
              </a:rPr>
              <a:t>machine learning</a:t>
            </a:r>
          </a:p>
          <a:p>
            <a:pPr marL="857250" lvl="1" indent="-457200"/>
            <a:r>
              <a:rPr lang="en-US" dirty="0" smtClean="0"/>
              <a:t>Use Mechanical Turk workers to train the system</a:t>
            </a:r>
          </a:p>
          <a:p>
            <a:pPr marL="857250" lvl="1" indent="-457200"/>
            <a:r>
              <a:rPr lang="en-US" dirty="0" smtClean="0"/>
              <a:t>98% accuracy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89334" y="3359388"/>
            <a:ext cx="1108363" cy="140854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Sick Tweets</a:t>
            </a:r>
            <a:endParaRPr lang="en-US" dirty="0"/>
          </a:p>
        </p:txBody>
      </p:sp>
      <p:pic>
        <p:nvPicPr>
          <p:cNvPr id="9" name="Picture 8" descr="unna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907" y="3563245"/>
            <a:ext cx="1250758" cy="125075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188178" y="4020025"/>
            <a:ext cx="2207398" cy="7653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188178" y="2765695"/>
            <a:ext cx="3889185" cy="2048308"/>
            <a:chOff x="3188178" y="2765695"/>
            <a:chExt cx="3889185" cy="2048308"/>
          </a:xfrm>
        </p:grpSpPr>
        <p:sp>
          <p:nvSpPr>
            <p:cNvPr id="5" name="Rounded Rectangle 4"/>
            <p:cNvSpPr/>
            <p:nvPr/>
          </p:nvSpPr>
          <p:spPr>
            <a:xfrm>
              <a:off x="5622636" y="3882670"/>
              <a:ext cx="1454727" cy="93133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Machine Learning System</a:t>
              </a:r>
            </a:p>
          </p:txBody>
        </p:sp>
        <p:sp>
          <p:nvSpPr>
            <p:cNvPr id="6" name="Can 5"/>
            <p:cNvSpPr/>
            <p:nvPr/>
          </p:nvSpPr>
          <p:spPr>
            <a:xfrm>
              <a:off x="5761183" y="2880421"/>
              <a:ext cx="1085273" cy="661940"/>
            </a:xfrm>
            <a:prstGeom prst="ca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Training Data</a:t>
              </a:r>
              <a:endParaRPr lang="en-US" dirty="0"/>
            </a:p>
          </p:txBody>
        </p:sp>
        <p:pic>
          <p:nvPicPr>
            <p:cNvPr id="8" name="Picture 7" descr="distributed_300-6baf41390db967ab83eb9b6b588a96a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2124" y="2765695"/>
              <a:ext cx="1298907" cy="913565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188178" y="3586896"/>
              <a:ext cx="659443" cy="184727"/>
            </a:xfrm>
            <a:prstGeom prst="rightArrow">
              <a:avLst/>
            </a:prstGeom>
            <a:scene3d>
              <a:camera prst="orthographicFront">
                <a:rot lat="0" lon="0" rev="19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031031" y="3024909"/>
              <a:ext cx="659443" cy="184727"/>
            </a:xfrm>
            <a:prstGeom prst="rightArrow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6226849" y="3586896"/>
              <a:ext cx="192424" cy="19490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7212515" y="4266028"/>
            <a:ext cx="528594" cy="184727"/>
          </a:xfrm>
          <a:prstGeom prst="righ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0" name="Hexagon 9"/>
          <p:cNvSpPr/>
          <p:nvPr/>
        </p:nvSpPr>
        <p:spPr>
          <a:xfrm>
            <a:off x="5423395" y="3794547"/>
            <a:ext cx="1754076" cy="1172075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Contains</a:t>
            </a:r>
          </a:p>
          <a:p>
            <a:pPr algn="ctr"/>
            <a:r>
              <a:rPr lang="en-US" dirty="0" smtClean="0"/>
              <a:t>“sneeze”?</a:t>
            </a:r>
          </a:p>
          <a:p>
            <a:pPr algn="ctr"/>
            <a:r>
              <a:rPr lang="en-US" dirty="0" smtClean="0"/>
              <a:t>“sick”?</a:t>
            </a:r>
          </a:p>
          <a:p>
            <a:pPr algn="ctr"/>
            <a:r>
              <a:rPr lang="en-US" dirty="0" smtClean="0"/>
              <a:t>“tired”?</a:t>
            </a:r>
          </a:p>
        </p:txBody>
      </p:sp>
    </p:spTree>
    <p:extLst>
      <p:ext uri="{BB962C8B-B14F-4D97-AF65-F5344CB8AC3E}">
        <p14:creationId xmlns:p14="http://schemas.microsoft.com/office/powerpoint/2010/main" val="12054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1812727" y="743397"/>
            <a:ext cx="5518547" cy="67642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60831">
              <a:defRPr sz="8064"/>
            </a:lvl1pPr>
          </a:lstStyle>
          <a:p>
            <a:pPr lvl="0">
              <a:defRPr sz="1800"/>
            </a:pPr>
            <a:r>
              <a:rPr sz="4253"/>
              <a:t>sick</a:t>
            </a:r>
          </a:p>
        </p:txBody>
      </p:sp>
      <p:sp>
        <p:nvSpPr>
          <p:cNvPr id="124" name="Shape 124"/>
          <p:cNvSpPr/>
          <p:nvPr/>
        </p:nvSpPr>
        <p:spPr>
          <a:xfrm>
            <a:off x="1973461" y="1721198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+0.8</a:t>
            </a:r>
          </a:p>
        </p:txBody>
      </p:sp>
      <p:sp>
        <p:nvSpPr>
          <p:cNvPr id="125" name="Shape 125"/>
          <p:cNvSpPr/>
          <p:nvPr/>
        </p:nvSpPr>
        <p:spPr>
          <a:xfrm>
            <a:off x="2325370" y="1368128"/>
            <a:ext cx="5912" cy="36110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26" name="Shape 126"/>
          <p:cNvSpPr/>
          <p:nvPr/>
        </p:nvSpPr>
        <p:spPr>
          <a:xfrm>
            <a:off x="6534299" y="776884"/>
            <a:ext cx="1011287" cy="870644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375"/>
              <a:t>+0.8</a:t>
            </a:r>
          </a:p>
        </p:txBody>
      </p:sp>
    </p:spTree>
    <p:extLst>
      <p:ext uri="{BB962C8B-B14F-4D97-AF65-F5344CB8AC3E}">
        <p14:creationId xmlns:p14="http://schemas.microsoft.com/office/powerpoint/2010/main" val="1814367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1812727" y="743397"/>
            <a:ext cx="5518547" cy="67642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60831">
              <a:defRPr sz="8064"/>
            </a:lvl1pPr>
          </a:lstStyle>
          <a:p>
            <a:pPr lvl="0">
              <a:defRPr sz="1800"/>
            </a:pPr>
            <a:r>
              <a:rPr sz="4253"/>
              <a:t>sick and tired</a:t>
            </a:r>
          </a:p>
        </p:txBody>
      </p:sp>
      <p:sp>
        <p:nvSpPr>
          <p:cNvPr id="129" name="Shape 129"/>
          <p:cNvSpPr/>
          <p:nvPr/>
        </p:nvSpPr>
        <p:spPr>
          <a:xfrm>
            <a:off x="1973461" y="1721198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+0.8</a:t>
            </a:r>
          </a:p>
        </p:txBody>
      </p:sp>
      <p:sp>
        <p:nvSpPr>
          <p:cNvPr id="130" name="Shape 130"/>
          <p:cNvSpPr/>
          <p:nvPr/>
        </p:nvSpPr>
        <p:spPr>
          <a:xfrm>
            <a:off x="3902274" y="1734592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+0.6</a:t>
            </a:r>
          </a:p>
        </p:txBody>
      </p:sp>
      <p:sp>
        <p:nvSpPr>
          <p:cNvPr id="131" name="Shape 131"/>
          <p:cNvSpPr/>
          <p:nvPr/>
        </p:nvSpPr>
        <p:spPr>
          <a:xfrm>
            <a:off x="2904381" y="2799457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-0.7</a:t>
            </a:r>
          </a:p>
        </p:txBody>
      </p:sp>
      <p:sp>
        <p:nvSpPr>
          <p:cNvPr id="132" name="Shape 132"/>
          <p:cNvSpPr/>
          <p:nvPr/>
        </p:nvSpPr>
        <p:spPr>
          <a:xfrm>
            <a:off x="2325370" y="1368128"/>
            <a:ext cx="5912" cy="36110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33" name="Shape 133"/>
          <p:cNvSpPr/>
          <p:nvPr/>
        </p:nvSpPr>
        <p:spPr>
          <a:xfrm>
            <a:off x="4230439" y="1366243"/>
            <a:ext cx="5912" cy="36110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34" name="Shape 134"/>
          <p:cNvSpPr/>
          <p:nvPr/>
        </p:nvSpPr>
        <p:spPr>
          <a:xfrm flipV="1">
            <a:off x="2080617" y="1439909"/>
            <a:ext cx="2456447" cy="4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35" name="Shape 135"/>
          <p:cNvSpPr/>
          <p:nvPr/>
        </p:nvSpPr>
        <p:spPr>
          <a:xfrm flipV="1">
            <a:off x="3276430" y="1450561"/>
            <a:ext cx="5332" cy="1360187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36" name="Shape 136"/>
          <p:cNvSpPr/>
          <p:nvPr/>
        </p:nvSpPr>
        <p:spPr>
          <a:xfrm>
            <a:off x="6534299" y="776884"/>
            <a:ext cx="1011287" cy="870644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375"/>
              <a:t>+0.7</a:t>
            </a:r>
          </a:p>
        </p:txBody>
      </p:sp>
    </p:spTree>
    <p:extLst>
      <p:ext uri="{BB962C8B-B14F-4D97-AF65-F5344CB8AC3E}">
        <p14:creationId xmlns:p14="http://schemas.microsoft.com/office/powerpoint/2010/main" val="1962285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1812727" y="743397"/>
            <a:ext cx="5518547" cy="67642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60831">
              <a:defRPr sz="8064"/>
            </a:lvl1pPr>
          </a:lstStyle>
          <a:p>
            <a:pPr lvl="0">
              <a:defRPr sz="1800"/>
            </a:pPr>
            <a:r>
              <a:rPr sz="4253"/>
              <a:t>sick and tired of</a:t>
            </a:r>
          </a:p>
        </p:txBody>
      </p:sp>
      <p:sp>
        <p:nvSpPr>
          <p:cNvPr id="139" name="Shape 139"/>
          <p:cNvSpPr/>
          <p:nvPr/>
        </p:nvSpPr>
        <p:spPr>
          <a:xfrm>
            <a:off x="1973461" y="1721198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+0.8</a:t>
            </a:r>
          </a:p>
        </p:txBody>
      </p:sp>
      <p:sp>
        <p:nvSpPr>
          <p:cNvPr id="140" name="Shape 140"/>
          <p:cNvSpPr/>
          <p:nvPr/>
        </p:nvSpPr>
        <p:spPr>
          <a:xfrm>
            <a:off x="3902274" y="1734592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+0.6</a:t>
            </a:r>
          </a:p>
        </p:txBody>
      </p:sp>
      <p:sp>
        <p:nvSpPr>
          <p:cNvPr id="141" name="Shape 141"/>
          <p:cNvSpPr/>
          <p:nvPr/>
        </p:nvSpPr>
        <p:spPr>
          <a:xfrm>
            <a:off x="2904381" y="2799457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-0.7</a:t>
            </a:r>
          </a:p>
        </p:txBody>
      </p:sp>
      <p:sp>
        <p:nvSpPr>
          <p:cNvPr id="142" name="Shape 142"/>
          <p:cNvSpPr/>
          <p:nvPr/>
        </p:nvSpPr>
        <p:spPr>
          <a:xfrm>
            <a:off x="4699248" y="2799457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-0.8</a:t>
            </a:r>
          </a:p>
        </p:txBody>
      </p:sp>
      <p:sp>
        <p:nvSpPr>
          <p:cNvPr id="143" name="Shape 143"/>
          <p:cNvSpPr/>
          <p:nvPr/>
        </p:nvSpPr>
        <p:spPr>
          <a:xfrm>
            <a:off x="2325370" y="1368128"/>
            <a:ext cx="5912" cy="36110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44" name="Shape 144"/>
          <p:cNvSpPr/>
          <p:nvPr/>
        </p:nvSpPr>
        <p:spPr>
          <a:xfrm>
            <a:off x="4230439" y="1366243"/>
            <a:ext cx="5912" cy="36110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45" name="Shape 145"/>
          <p:cNvSpPr/>
          <p:nvPr/>
        </p:nvSpPr>
        <p:spPr>
          <a:xfrm flipV="1">
            <a:off x="2080617" y="1439909"/>
            <a:ext cx="2456447" cy="4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46" name="Shape 146"/>
          <p:cNvSpPr/>
          <p:nvPr/>
        </p:nvSpPr>
        <p:spPr>
          <a:xfrm flipV="1">
            <a:off x="3276430" y="1450561"/>
            <a:ext cx="5332" cy="1360187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47" name="Shape 147"/>
          <p:cNvSpPr/>
          <p:nvPr/>
        </p:nvSpPr>
        <p:spPr>
          <a:xfrm flipV="1">
            <a:off x="3895577" y="1544728"/>
            <a:ext cx="1401638" cy="9041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48" name="Shape 148"/>
          <p:cNvSpPr/>
          <p:nvPr/>
        </p:nvSpPr>
        <p:spPr>
          <a:xfrm flipV="1">
            <a:off x="5042767" y="1560463"/>
            <a:ext cx="3374" cy="1256197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49" name="Shape 149"/>
          <p:cNvSpPr/>
          <p:nvPr/>
        </p:nvSpPr>
        <p:spPr>
          <a:xfrm>
            <a:off x="6534299" y="776884"/>
            <a:ext cx="1011287" cy="870644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375"/>
              <a:t>-0.1</a:t>
            </a:r>
          </a:p>
        </p:txBody>
      </p:sp>
    </p:spTree>
    <p:extLst>
      <p:ext uri="{BB962C8B-B14F-4D97-AF65-F5344CB8AC3E}">
        <p14:creationId xmlns:p14="http://schemas.microsoft.com/office/powerpoint/2010/main" val="1229157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1812727" y="743397"/>
            <a:ext cx="5518547" cy="67642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60831">
              <a:defRPr sz="8064"/>
            </a:lvl1pPr>
          </a:lstStyle>
          <a:p>
            <a:pPr lvl="0">
              <a:defRPr sz="1800"/>
            </a:pPr>
            <a:r>
              <a:rPr sz="4253"/>
              <a:t>sick and tired of flu</a:t>
            </a:r>
          </a:p>
        </p:txBody>
      </p:sp>
      <p:sp>
        <p:nvSpPr>
          <p:cNvPr id="152" name="Shape 152"/>
          <p:cNvSpPr/>
          <p:nvPr/>
        </p:nvSpPr>
        <p:spPr>
          <a:xfrm>
            <a:off x="1973461" y="1721198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+0.8</a:t>
            </a:r>
          </a:p>
        </p:txBody>
      </p:sp>
      <p:sp>
        <p:nvSpPr>
          <p:cNvPr id="153" name="Shape 153"/>
          <p:cNvSpPr/>
          <p:nvPr/>
        </p:nvSpPr>
        <p:spPr>
          <a:xfrm>
            <a:off x="3902274" y="1734592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+0.6</a:t>
            </a:r>
          </a:p>
        </p:txBody>
      </p:sp>
      <p:sp>
        <p:nvSpPr>
          <p:cNvPr id="154" name="Shape 154"/>
          <p:cNvSpPr/>
          <p:nvPr/>
        </p:nvSpPr>
        <p:spPr>
          <a:xfrm>
            <a:off x="2904381" y="2799457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 dirty="0"/>
              <a:t>-0.7</a:t>
            </a:r>
          </a:p>
        </p:txBody>
      </p:sp>
      <p:sp>
        <p:nvSpPr>
          <p:cNvPr id="155" name="Shape 155"/>
          <p:cNvSpPr/>
          <p:nvPr/>
        </p:nvSpPr>
        <p:spPr>
          <a:xfrm>
            <a:off x="4699248" y="2799457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-0.8</a:t>
            </a:r>
          </a:p>
        </p:txBody>
      </p:sp>
      <p:sp>
        <p:nvSpPr>
          <p:cNvPr id="156" name="Shape 156"/>
          <p:cNvSpPr/>
          <p:nvPr/>
        </p:nvSpPr>
        <p:spPr>
          <a:xfrm>
            <a:off x="5415856" y="1734592"/>
            <a:ext cx="669727" cy="66972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109"/>
              <a:t>+0.7</a:t>
            </a:r>
          </a:p>
        </p:txBody>
      </p:sp>
      <p:sp>
        <p:nvSpPr>
          <p:cNvPr id="157" name="Shape 157"/>
          <p:cNvSpPr/>
          <p:nvPr/>
        </p:nvSpPr>
        <p:spPr>
          <a:xfrm>
            <a:off x="2325370" y="1368128"/>
            <a:ext cx="5912" cy="36110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58" name="Shape 158"/>
          <p:cNvSpPr/>
          <p:nvPr/>
        </p:nvSpPr>
        <p:spPr>
          <a:xfrm>
            <a:off x="4230439" y="1366243"/>
            <a:ext cx="5912" cy="36110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59" name="Shape 159"/>
          <p:cNvSpPr/>
          <p:nvPr/>
        </p:nvSpPr>
        <p:spPr>
          <a:xfrm>
            <a:off x="5723929" y="1366243"/>
            <a:ext cx="5912" cy="36110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60" name="Shape 160"/>
          <p:cNvSpPr/>
          <p:nvPr/>
        </p:nvSpPr>
        <p:spPr>
          <a:xfrm flipV="1">
            <a:off x="2080617" y="1439909"/>
            <a:ext cx="2456447" cy="4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61" name="Shape 161"/>
          <p:cNvSpPr/>
          <p:nvPr/>
        </p:nvSpPr>
        <p:spPr>
          <a:xfrm flipV="1">
            <a:off x="3276430" y="1450561"/>
            <a:ext cx="5332" cy="1360187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62" name="Shape 162"/>
          <p:cNvSpPr/>
          <p:nvPr/>
        </p:nvSpPr>
        <p:spPr>
          <a:xfrm flipV="1">
            <a:off x="3895577" y="1544728"/>
            <a:ext cx="1401638" cy="9041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63" name="Shape 163"/>
          <p:cNvSpPr/>
          <p:nvPr/>
        </p:nvSpPr>
        <p:spPr>
          <a:xfrm flipV="1">
            <a:off x="5042767" y="1560463"/>
            <a:ext cx="3374" cy="1256197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164" name="Shape 164"/>
          <p:cNvSpPr/>
          <p:nvPr/>
        </p:nvSpPr>
        <p:spPr>
          <a:xfrm>
            <a:off x="6534299" y="776884"/>
            <a:ext cx="1011287" cy="870644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375"/>
              <a:t>+0.6</a:t>
            </a:r>
          </a:p>
        </p:txBody>
      </p:sp>
      <p:sp>
        <p:nvSpPr>
          <p:cNvPr id="165" name="Shape 165"/>
          <p:cNvSpPr/>
          <p:nvPr/>
        </p:nvSpPr>
        <p:spPr>
          <a:xfrm>
            <a:off x="1431575" y="3875614"/>
            <a:ext cx="6282036" cy="573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6400" i="1">
                <a:solidFill>
                  <a:srgbClr val="E32400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375"/>
              <a:t>How do we get these numbers???</a:t>
            </a:r>
          </a:p>
        </p:txBody>
      </p:sp>
    </p:spTree>
    <p:extLst>
      <p:ext uri="{BB962C8B-B14F-4D97-AF65-F5344CB8AC3E}">
        <p14:creationId xmlns:p14="http://schemas.microsoft.com/office/powerpoint/2010/main" val="18069692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430" dirty="0"/>
              <a:t>Semi-Supervised Learning</a:t>
            </a:r>
            <a:endParaRPr sz="4430" dirty="0"/>
          </a:p>
        </p:txBody>
      </p:sp>
      <p:pic>
        <p:nvPicPr>
          <p:cNvPr id="168" name="SVM-cascad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9973" y="1634133"/>
            <a:ext cx="6726385" cy="28128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5140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1" y="323665"/>
            <a:ext cx="5600531" cy="46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0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510108" y="-162660"/>
            <a:ext cx="8271124" cy="5799833"/>
          </a:xfrm>
          <a:prstGeom prst="rect">
            <a:avLst/>
          </a:prstGeom>
          <a:solidFill/>
        </p:spPr>
        <p:txBody>
          <a:bodyPr/>
          <a:lstStyle/>
          <a:p>
            <a:pPr marL="202250" marR="21430" indent="-180820" defTabSz="241093">
              <a:spcBef>
                <a:spcPts val="369"/>
              </a:spcBef>
              <a:buClr>
                <a:srgbClr val="000000"/>
              </a:buClr>
              <a:buSzPct val="100000"/>
              <a:defRPr sz="32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71" name="NYC-pins-5x-faster-1-134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95200" y="627617"/>
            <a:ext cx="7500938" cy="42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297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812727" y="133946"/>
            <a:ext cx="5518547" cy="8438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30"/>
              <a:t>Validating T</a:t>
            </a:r>
            <a:r>
              <a:rPr sz="4430" baseline="-5999"/>
              <a:t>f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1812727" y="3850928"/>
            <a:ext cx="5518547" cy="95770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18779" indent="-204929" defTabSz="209483">
              <a:spcBef>
                <a:spcPts val="844"/>
              </a:spcBef>
              <a:defRPr sz="1800"/>
            </a:pPr>
            <a:r>
              <a:rPr sz="1506"/>
              <a:t>NYC, Boston, Los Angeles, Seattle, San Francisco</a:t>
            </a:r>
          </a:p>
          <a:p>
            <a:pPr marL="318779" indent="-204929" defTabSz="209483">
              <a:spcBef>
                <a:spcPts val="844"/>
              </a:spcBef>
              <a:defRPr sz="1800"/>
            </a:pPr>
            <a:r>
              <a:rPr sz="1506"/>
              <a:t>T</a:t>
            </a:r>
            <a:r>
              <a:rPr sz="1506" baseline="-5999"/>
              <a:t>f</a:t>
            </a:r>
            <a:r>
              <a:rPr sz="1506"/>
              <a:t> correlated with C</a:t>
            </a:r>
            <a:r>
              <a:rPr sz="1506" baseline="-5999"/>
              <a:t>f</a:t>
            </a:r>
            <a:r>
              <a:rPr sz="1506"/>
              <a:t> (R=0.80, p=0.002)</a:t>
            </a:r>
          </a:p>
          <a:p>
            <a:pPr marL="318779" indent="-204929" defTabSz="209483">
              <a:spcBef>
                <a:spcPts val="844"/>
              </a:spcBef>
              <a:defRPr sz="1800"/>
            </a:pPr>
            <a:r>
              <a:rPr sz="1506"/>
              <a:t>T</a:t>
            </a:r>
            <a:r>
              <a:rPr sz="1506" baseline="-5999"/>
              <a:t>f</a:t>
            </a:r>
            <a:r>
              <a:rPr sz="1506"/>
              <a:t> correlated with G</a:t>
            </a:r>
            <a:r>
              <a:rPr sz="1506" baseline="-5999"/>
              <a:t>f</a:t>
            </a:r>
            <a:r>
              <a:rPr sz="1506"/>
              <a:t> (R=0.87, p=0.0002)</a:t>
            </a:r>
          </a:p>
        </p:txBody>
      </p:sp>
      <p:pic>
        <p:nvPicPr>
          <p:cNvPr id="18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9977" y="999492"/>
            <a:ext cx="3804047" cy="28313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5557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Did Data Science Arise?</a:t>
            </a:r>
            <a:endParaRPr lang="en-US" dirty="0"/>
          </a:p>
        </p:txBody>
      </p:sp>
      <p:sp>
        <p:nvSpPr>
          <p:cNvPr id="3" name="Oval 2"/>
          <p:cNvSpPr>
            <a:spLocks/>
          </p:cNvSpPr>
          <p:nvPr/>
        </p:nvSpPr>
        <p:spPr>
          <a:xfrm>
            <a:off x="3542054" y="1309012"/>
            <a:ext cx="1999217" cy="199921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Oval 3"/>
          <p:cNvSpPr>
            <a:spLocks/>
          </p:cNvSpPr>
          <p:nvPr/>
        </p:nvSpPr>
        <p:spPr>
          <a:xfrm>
            <a:off x="2934603" y="2308621"/>
            <a:ext cx="1999217" cy="1999217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Oval 4"/>
          <p:cNvSpPr>
            <a:spLocks/>
          </p:cNvSpPr>
          <p:nvPr/>
        </p:nvSpPr>
        <p:spPr>
          <a:xfrm>
            <a:off x="4199765" y="2313898"/>
            <a:ext cx="1999217" cy="19992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4220614" y="2716599"/>
            <a:ext cx="7168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Data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Science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4095708" y="1581676"/>
            <a:ext cx="8930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Computer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Science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3196347" y="3257549"/>
            <a:ext cx="8043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Statistics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5000210" y="2960817"/>
            <a:ext cx="106663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Sciences, 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Engineering,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Humanities,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Medicine,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5150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30"/>
              <a:t>Impact of Co-Location</a:t>
            </a:r>
          </a:p>
        </p:txBody>
      </p:sp>
      <p:pic>
        <p:nvPicPr>
          <p:cNvPr id="188" name="sick-colocation-influenc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4930" y="1513391"/>
            <a:ext cx="4554141" cy="34091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6460785" y="1623060"/>
            <a:ext cx="1197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rgbClr val="FF0000"/>
                </a:solidFill>
              </a:rPr>
              <a:t>Impact of encountering 50+ sick users is strong  </a:t>
            </a:r>
          </a:p>
        </p:txBody>
      </p:sp>
    </p:spTree>
    <p:extLst>
      <p:ext uri="{BB962C8B-B14F-4D97-AF65-F5344CB8AC3E}">
        <p14:creationId xmlns:p14="http://schemas.microsoft.com/office/powerpoint/2010/main" val="1807076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Foodborne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Affects 48 million people annually in US</a:t>
            </a:r>
          </a:p>
          <a:p>
            <a:r>
              <a:rPr lang="en-US" dirty="0" smtClean="0"/>
              <a:t>128,000 hospitalizations</a:t>
            </a:r>
          </a:p>
          <a:p>
            <a:r>
              <a:rPr lang="en-US" dirty="0" smtClean="0"/>
              <a:t>3,000 deaths</a:t>
            </a:r>
          </a:p>
        </p:txBody>
      </p:sp>
      <p:pic>
        <p:nvPicPr>
          <p:cNvPr id="4" name="Picture 3" descr="Foodborn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34" y="2294811"/>
            <a:ext cx="4294167" cy="28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Fighting Foodborne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Primary tools</a:t>
            </a:r>
          </a:p>
          <a:p>
            <a:pPr lvl="1"/>
            <a:r>
              <a:rPr lang="en-US" dirty="0" smtClean="0"/>
              <a:t>Education of general public</a:t>
            </a:r>
          </a:p>
          <a:p>
            <a:pPr lvl="1"/>
            <a:r>
              <a:rPr lang="en-US" dirty="0" smtClean="0"/>
              <a:t>Inspections of food venues</a:t>
            </a:r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/>
              <a:t>Food </a:t>
            </a:r>
            <a:r>
              <a:rPr lang="en-US" dirty="0" smtClean="0"/>
              <a:t>venues inspected yearly: can </a:t>
            </a:r>
            <a:r>
              <a:rPr lang="en-US" dirty="0"/>
              <a:t>predict and prepare for </a:t>
            </a:r>
            <a:r>
              <a:rPr lang="en-US" dirty="0" smtClean="0"/>
              <a:t>inspection</a:t>
            </a:r>
          </a:p>
          <a:p>
            <a:pPr lvl="1"/>
            <a:r>
              <a:rPr lang="en-US" dirty="0" smtClean="0"/>
              <a:t>Unlicensed venues </a:t>
            </a:r>
          </a:p>
          <a:p>
            <a:r>
              <a:rPr lang="en-US" dirty="0" smtClean="0"/>
              <a:t>How can we </a:t>
            </a:r>
            <a:r>
              <a:rPr lang="en-US" b="1" dirty="0" smtClean="0"/>
              <a:t>target</a:t>
            </a:r>
            <a:r>
              <a:rPr lang="en-US" dirty="0" smtClean="0"/>
              <a:t> inspections more effectively?</a:t>
            </a:r>
          </a:p>
          <a:p>
            <a:r>
              <a:rPr lang="en-US" dirty="0" smtClean="0"/>
              <a:t>Can we find problematic </a:t>
            </a:r>
            <a:r>
              <a:rPr lang="en-US" b="1" dirty="0" smtClean="0">
                <a:solidFill>
                  <a:srgbClr val="000000"/>
                </a:solidFill>
              </a:rPr>
              <a:t>unlicensed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/>
              <a:t>venues?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0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food_poisoning_exampl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6213" y="-1615"/>
            <a:ext cx="5451575" cy="48587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54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29_TwitterDinner_v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5" y="1"/>
            <a:ext cx="4854932" cy="83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436E-6 4.66574E-6 L -0.00729 -0.71455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225" y="0"/>
            <a:ext cx="5673551" cy="4971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86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Adaptive inspections uncover more violations</a:t>
            </a:r>
          </a:p>
          <a:p>
            <a:pPr lvl="1"/>
            <a:r>
              <a:rPr lang="en-US" dirty="0" smtClean="0"/>
              <a:t>9 demerits </a:t>
            </a:r>
            <a:r>
              <a:rPr lang="en-US" dirty="0" err="1" smtClean="0"/>
              <a:t>vs</a:t>
            </a:r>
            <a:r>
              <a:rPr lang="en-US" dirty="0" smtClean="0"/>
              <a:t> 6 demerits (p = 0.019)</a:t>
            </a:r>
          </a:p>
          <a:p>
            <a:pPr lvl="1"/>
            <a:r>
              <a:rPr lang="en-US" dirty="0" smtClean="0"/>
              <a:t>Significantly more “C grades” discovered: 11 </a:t>
            </a:r>
            <a:r>
              <a:rPr lang="en-US" dirty="0" err="1" smtClean="0"/>
              <a:t>vs</a:t>
            </a:r>
            <a:r>
              <a:rPr lang="en-US" dirty="0" smtClean="0"/>
              <a:t> 7</a:t>
            </a:r>
          </a:p>
          <a:p>
            <a:r>
              <a:rPr lang="en-US" dirty="0" smtClean="0"/>
              <a:t>Adaptive inspections estimated to prevent 71 infections and 4.4 hospitalizations during trial</a:t>
            </a:r>
          </a:p>
          <a:p>
            <a:r>
              <a:rPr lang="en-US" dirty="0" err="1" smtClean="0"/>
              <a:t>nEmesis</a:t>
            </a:r>
            <a:r>
              <a:rPr lang="en-US" dirty="0" smtClean="0"/>
              <a:t> alerted health department </a:t>
            </a:r>
            <a:br>
              <a:rPr lang="en-US" dirty="0" smtClean="0"/>
            </a:br>
            <a:r>
              <a:rPr lang="en-US" dirty="0" smtClean="0"/>
              <a:t>to an unlicensed seafood venue</a:t>
            </a:r>
          </a:p>
        </p:txBody>
      </p:sp>
      <p:pic>
        <p:nvPicPr>
          <p:cNvPr id="4" name="Picture 3" descr="fish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34" y="3573157"/>
            <a:ext cx="2057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228600"/>
            <a:ext cx="60579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the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Goergen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Institute for Data Science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3.jpeg" descr="Untitled Extract Pages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736203"/>
            <a:ext cx="2059570" cy="300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10243" name="Content Placeholder 6"/>
          <p:cNvSpPr>
            <a:spLocks noGrp="1"/>
          </p:cNvSpPr>
          <p:nvPr>
            <p:ph idx="1"/>
          </p:nvPr>
        </p:nvSpPr>
        <p:spPr>
          <a:xfrm>
            <a:off x="138896" y="1257300"/>
            <a:ext cx="6376204" cy="3086100"/>
          </a:xfrm>
        </p:spPr>
        <p:txBody>
          <a:bodyPr/>
          <a:lstStyle/>
          <a:p>
            <a:r>
              <a:rPr lang="en-US" altLang="en-US" sz="2100" dirty="0">
                <a:latin typeface="Arial" charset="0"/>
                <a:ea typeface="ＭＳ Ｐゴシック" charset="-128"/>
              </a:rPr>
              <a:t>2012: The Rochester Big Data Initiative</a:t>
            </a:r>
          </a:p>
          <a:p>
            <a:pPr lvl="1"/>
            <a:r>
              <a:rPr lang="en-US" altLang="en-US" sz="1800" dirty="0">
                <a:latin typeface="Arial" charset="0"/>
              </a:rPr>
              <a:t>Start strategic planning around data </a:t>
            </a:r>
            <a:br>
              <a:rPr lang="en-US" altLang="en-US" sz="1800" dirty="0">
                <a:latin typeface="Arial" charset="0"/>
              </a:rPr>
            </a:br>
            <a:r>
              <a:rPr lang="en-US" altLang="en-US" sz="1800" dirty="0">
                <a:latin typeface="Arial" charset="0"/>
              </a:rPr>
              <a:t>science in research and education</a:t>
            </a:r>
          </a:p>
          <a:p>
            <a:pPr lvl="1"/>
            <a:r>
              <a:rPr lang="en-US" altLang="en-US" sz="1800" dirty="0">
                <a:latin typeface="Arial" charset="0"/>
              </a:rPr>
              <a:t>Big Data Forums 2012 &amp; 2013</a:t>
            </a:r>
          </a:p>
          <a:p>
            <a:r>
              <a:rPr lang="en-US" altLang="en-US" sz="2100" dirty="0">
                <a:latin typeface="Arial" charset="0"/>
                <a:ea typeface="ＭＳ Ｐゴシック" charset="-128"/>
              </a:rPr>
              <a:t>October 2013: </a:t>
            </a:r>
          </a:p>
          <a:p>
            <a:pPr lvl="1"/>
            <a:r>
              <a:rPr lang="en-US" altLang="en-US" sz="1800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“The signature project of the 2013-2018 University Strategic Plan will be the </a:t>
            </a:r>
            <a:br>
              <a:rPr lang="en-US" altLang="en-US" sz="1800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en-US" sz="1800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creation of a University-wide </a:t>
            </a:r>
            <a:br>
              <a:rPr lang="en-US" altLang="en-US" sz="1800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en-US" sz="1800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Institute for Data Science”</a:t>
            </a:r>
          </a:p>
        </p:txBody>
      </p:sp>
    </p:spTree>
    <p:extLst>
      <p:ext uri="{BB962C8B-B14F-4D97-AF65-F5344CB8AC3E}">
        <p14:creationId xmlns:p14="http://schemas.microsoft.com/office/powerpoint/2010/main" val="20225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685925" y="171450"/>
            <a:ext cx="5829300" cy="857250"/>
          </a:xfrm>
        </p:spPr>
        <p:txBody>
          <a:bodyPr/>
          <a:lstStyle/>
          <a:p>
            <a:r>
              <a:rPr lang="en-US" altLang="en-US" dirty="0">
                <a:latin typeface="Arial" charset="0"/>
                <a:ea typeface="ＭＳ Ｐゴシック" charset="-128"/>
              </a:rPr>
              <a:t>Goals of the Institute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849293" y="1028700"/>
            <a:ext cx="7322434" cy="387896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400" dirty="0">
                <a:latin typeface="Arial" charset="0"/>
                <a:ea typeface="ＭＳ Ｐゴシック" charset="-128"/>
              </a:rPr>
              <a:t>Create and run new Bachelors and Masters programs in Data Science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ea typeface="ＭＳ Ｐゴシック" charset="-128"/>
              </a:rPr>
              <a:t>Support interdisciplinary research in Data Science</a:t>
            </a:r>
          </a:p>
          <a:p>
            <a:pPr lvl="1">
              <a:defRPr/>
            </a:pPr>
            <a:r>
              <a:rPr lang="en-US" altLang="en-US" sz="2000" dirty="0"/>
              <a:t>Seed funding</a:t>
            </a:r>
            <a:endParaRPr lang="en-US" altLang="en-US" sz="2000" dirty="0">
              <a:latin typeface="Arial" charset="0"/>
            </a:endParaRPr>
          </a:p>
          <a:p>
            <a:pPr lvl="1">
              <a:defRPr/>
            </a:pPr>
            <a:r>
              <a:rPr lang="en-US" altLang="en-US" sz="2000" dirty="0">
                <a:latin typeface="Arial" charset="0"/>
              </a:rPr>
              <a:t>Leverage combination of </a:t>
            </a:r>
            <a:r>
              <a:rPr lang="en-US" altLang="en-US" sz="2000" dirty="0"/>
              <a:t>Arts, Sciences &amp; Engineering and Medical School</a:t>
            </a:r>
            <a:endParaRPr lang="en-US" altLang="en-US" sz="2000" dirty="0">
              <a:latin typeface="Arial" charset="0"/>
            </a:endParaRPr>
          </a:p>
          <a:p>
            <a:pPr>
              <a:defRPr/>
            </a:pPr>
            <a:r>
              <a:rPr lang="en-US" altLang="en-US" sz="2400" dirty="0">
                <a:latin typeface="Arial" charset="0"/>
                <a:ea typeface="ＭＳ Ｐゴシック" charset="-128"/>
              </a:rPr>
              <a:t>Grow industry partnerships and commercialization</a:t>
            </a:r>
          </a:p>
        </p:txBody>
      </p:sp>
    </p:spTree>
    <p:extLst>
      <p:ext uri="{BB962C8B-B14F-4D97-AF65-F5344CB8AC3E}">
        <p14:creationId xmlns:p14="http://schemas.microsoft.com/office/powerpoint/2010/main" val="12906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62" y="296874"/>
            <a:ext cx="3255836" cy="7456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57737" y="1415598"/>
            <a:ext cx="7436734" cy="3630963"/>
          </a:xfrm>
        </p:spPr>
        <p:txBody>
          <a:bodyPr>
            <a:normAutofit/>
          </a:bodyPr>
          <a:lstStyle/>
          <a:p>
            <a:r>
              <a:rPr lang="en-US" sz="2400" dirty="0"/>
              <a:t>MS in Data Science </a:t>
            </a:r>
            <a:r>
              <a:rPr lang="mr-IN" sz="2400" dirty="0"/>
              <a:t>–</a:t>
            </a:r>
            <a:r>
              <a:rPr lang="en-US" sz="2400" dirty="0"/>
              <a:t> 25 students per cohort</a:t>
            </a:r>
          </a:p>
          <a:p>
            <a:r>
              <a:rPr lang="en-US" sz="2400" dirty="0"/>
              <a:t>BS / BA in Data Science </a:t>
            </a:r>
            <a:r>
              <a:rPr lang="mr-IN" sz="2400" dirty="0"/>
              <a:t>–</a:t>
            </a:r>
            <a:r>
              <a:rPr lang="en-US" sz="2400" dirty="0"/>
              <a:t> 40 majors and growing</a:t>
            </a:r>
          </a:p>
          <a:p>
            <a:r>
              <a:rPr lang="en-US" sz="2400" dirty="0"/>
              <a:t>New York State Center of Excellence in Data Science</a:t>
            </a:r>
          </a:p>
          <a:p>
            <a:r>
              <a:rPr lang="en-US" sz="2400" dirty="0"/>
              <a:t>Seeded 12 interdisciplinary research </a:t>
            </a:r>
            <a:r>
              <a:rPr lang="en-US" sz="2400" dirty="0" smtClean="0"/>
              <a:t>projects</a:t>
            </a:r>
            <a:endParaRPr lang="en-US" sz="2400" dirty="0"/>
          </a:p>
          <a:p>
            <a:r>
              <a:rPr lang="en-US" sz="2400" dirty="0"/>
              <a:t>Practicum classes with industry </a:t>
            </a:r>
            <a:r>
              <a:rPr lang="en-US" sz="2400" dirty="0" smtClean="0"/>
              <a:t>partners</a:t>
            </a:r>
          </a:p>
          <a:p>
            <a:r>
              <a:rPr lang="en-US" sz="2400" dirty="0" smtClean="0"/>
              <a:t>NSF National Research Training and Research Experience for Undergraduates </a:t>
            </a:r>
            <a:r>
              <a:rPr lang="en-US" sz="2400" dirty="0" err="1" smtClean="0"/>
              <a:t>awatds</a:t>
            </a:r>
            <a:endParaRPr lang="en-US" sz="2400" dirty="0"/>
          </a:p>
          <a:p>
            <a:r>
              <a:rPr lang="en-US" sz="2400" dirty="0" smtClean="0"/>
              <a:t>Wegmans </a:t>
            </a:r>
            <a:r>
              <a:rPr lang="en-US" sz="2400" dirty="0"/>
              <a:t>Hall </a:t>
            </a:r>
            <a:r>
              <a:rPr lang="mr-IN" sz="2400" dirty="0"/>
              <a:t>–</a:t>
            </a:r>
            <a:r>
              <a:rPr lang="en-US" sz="2400" dirty="0"/>
              <a:t> 60,000 </a:t>
            </a:r>
            <a:r>
              <a:rPr lang="en-US" sz="2400" dirty="0" err="1"/>
              <a:t>sq</a:t>
            </a:r>
            <a:r>
              <a:rPr lang="en-US" sz="2400" dirty="0"/>
              <a:t> </a:t>
            </a:r>
            <a:r>
              <a:rPr lang="en-US" sz="2400" dirty="0" err="1"/>
              <a:t>ft</a:t>
            </a:r>
            <a:r>
              <a:rPr lang="en-US" sz="2400" dirty="0"/>
              <a:t>, $25 million home  to CS</a:t>
            </a:r>
          </a:p>
          <a:p>
            <a:pPr lvl="2"/>
            <a:endParaRPr lang="en-US" sz="1600" dirty="0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845" y="-24448"/>
            <a:ext cx="2743200" cy="144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0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37"/>
            <a:ext cx="3876741" cy="1572022"/>
          </a:xfrm>
        </p:spPr>
        <p:txBody>
          <a:bodyPr>
            <a:noAutofit/>
          </a:bodyPr>
          <a:lstStyle/>
          <a:p>
            <a:r>
              <a:rPr lang="en-US" sz="4000" dirty="0" smtClean="0"/>
              <a:t>Data Science is Transforming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32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673" y="210481"/>
            <a:ext cx="58293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uFillTx/>
              </a:rPr>
              <a:t>BS in Data Science</a:t>
            </a:r>
            <a:endParaRPr lang="en-US" dirty="0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92682" y="1009651"/>
            <a:ext cx="4318080" cy="3428999"/>
          </a:xfrm>
        </p:spPr>
        <p:txBody>
          <a:bodyPr>
            <a:normAutofit/>
          </a:bodyPr>
          <a:lstStyle/>
          <a:p>
            <a:r>
              <a:rPr lang="en-US" sz="2000" dirty="0"/>
              <a:t>Blend</a:t>
            </a:r>
          </a:p>
          <a:p>
            <a:pPr lvl="1"/>
            <a:r>
              <a:rPr lang="en-US" sz="1600" dirty="0"/>
              <a:t>1/3 Computer Science</a:t>
            </a:r>
          </a:p>
          <a:p>
            <a:pPr lvl="1"/>
            <a:r>
              <a:rPr lang="en-US" sz="1600" dirty="0"/>
              <a:t>1/3 Statistics</a:t>
            </a:r>
          </a:p>
          <a:p>
            <a:pPr lvl="1"/>
            <a:r>
              <a:rPr lang="en-US" sz="1600" dirty="0"/>
              <a:t>1/3 Application Area</a:t>
            </a:r>
          </a:p>
          <a:p>
            <a:r>
              <a:rPr lang="en-US" sz="2000" dirty="0"/>
              <a:t>Students work in teams on industry problems in Capstone and Practicum</a:t>
            </a:r>
          </a:p>
          <a:p>
            <a:r>
              <a:rPr lang="en-US" sz="2000" dirty="0"/>
              <a:t>Students emerge with strength in both fundamentals and practice</a:t>
            </a:r>
          </a:p>
          <a:p>
            <a:r>
              <a:rPr lang="en-US" sz="2000" dirty="0"/>
              <a:t>Number majors doubling each year</a:t>
            </a:r>
          </a:p>
          <a:p>
            <a:r>
              <a:rPr lang="en-US" sz="2000" dirty="0"/>
              <a:t>30% female</a:t>
            </a:r>
          </a:p>
        </p:txBody>
      </p:sp>
      <p:sp>
        <p:nvSpPr>
          <p:cNvPr id="6" name="Oval 5"/>
          <p:cNvSpPr>
            <a:spLocks/>
          </p:cNvSpPr>
          <p:nvPr/>
        </p:nvSpPr>
        <p:spPr>
          <a:xfrm>
            <a:off x="5891715" y="1251139"/>
            <a:ext cx="1999217" cy="199921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5284264" y="2250748"/>
            <a:ext cx="1999217" cy="1999217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6549426" y="2256025"/>
            <a:ext cx="1999217" cy="19992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6570275" y="2658726"/>
            <a:ext cx="7168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Data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Science</a:t>
            </a: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6445369" y="1523803"/>
            <a:ext cx="8930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Computer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Science</a:t>
            </a: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5546008" y="3199676"/>
            <a:ext cx="8043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Statistics</a:t>
            </a: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7349871" y="2902944"/>
            <a:ext cx="106663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Sciences, 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Engineering,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Humanities,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Medicine,</a:t>
            </a:r>
          </a:p>
          <a:p>
            <a:pPr algn="ctr" defTabSz="342900"/>
            <a:r>
              <a:rPr lang="en-US" sz="1350" dirty="0">
                <a:solidFill>
                  <a:schemeClr val="accent2">
                    <a:lumMod val="75000"/>
                  </a:schemeClr>
                </a:solidFill>
                <a:latin typeface="Calibri"/>
                <a:ea typeface="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2001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ling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89" y="324091"/>
            <a:ext cx="8380288" cy="370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60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543050" y="32018"/>
            <a:ext cx="5829300" cy="857250"/>
          </a:xfrm>
        </p:spPr>
        <p:txBody>
          <a:bodyPr/>
          <a:lstStyle/>
          <a:p>
            <a:r>
              <a:rPr lang="en-US" altLang="en-US" dirty="0">
                <a:latin typeface="Arial" charset="0"/>
                <a:ea typeface="ＭＳ Ｐゴシック" charset="-128"/>
              </a:rPr>
              <a:t>MS in Data Science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7524" y="889268"/>
            <a:ext cx="4891833" cy="39952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Curriculum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Data Bases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Statistics in R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Tools for Data Science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Industry Practicum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Practicum Partners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Soleo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Communications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Brand Networks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Dx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City of Rochester Police Department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Arable</a:t>
            </a: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81" y="1413273"/>
            <a:ext cx="2852142" cy="190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301429" y="3446291"/>
            <a:ext cx="237767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32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Practicum students and mentors at </a:t>
            </a:r>
            <a:r>
              <a:rPr lang="en-US" altLang="en-US" sz="1500" i="1" dirty="0" err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Soleo</a:t>
            </a:r>
            <a:r>
              <a:rPr lang="en-US" altLang="en-US" sz="1500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6587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1657350" y="228600"/>
            <a:ext cx="5829300" cy="857250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ＭＳ Ｐゴシック" charset="-128"/>
              </a:rPr>
              <a:t>Faculty Expansion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93539" y="1085850"/>
            <a:ext cx="7998107" cy="3831945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rial" charset="0"/>
                <a:ea typeface="ＭＳ Ｐゴシック" charset="-128"/>
              </a:rPr>
              <a:t>Expertise in data science is distributed among many departments and divisions</a:t>
            </a:r>
          </a:p>
          <a:p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Goal: expand number of faculty whose labs will be hubs of interdisciplinary, collaborative research in data </a:t>
            </a:r>
            <a:r>
              <a:rPr lang="en-US" altLang="en-US" sz="28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science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3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1657350" y="180975"/>
            <a:ext cx="5829300" cy="857250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ＭＳ Ｐゴシック" charset="-128"/>
              </a:rPr>
              <a:t>Interdisciplinary Hiring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204913"/>
            <a:ext cx="4237781" cy="2961973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Gourab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Ghoshal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Network Science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Tom Howard: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Human-Robot Interaction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Greg Heyworth: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Digital Analysis of Ancient Manuscripts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Aaron White: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Computational Linguistics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71600"/>
            <a:ext cx="3429000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65770"/>
            <a:ext cx="3431731" cy="15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CoE</a:t>
            </a:r>
            <a:r>
              <a:rPr lang="en-US" dirty="0" smtClean="0"/>
              <a:t> Pilots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14450"/>
            <a:ext cx="8096491" cy="30861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Pilot projects team URMC faculty with researchers in CS and ECE</a:t>
            </a:r>
          </a:p>
          <a:p>
            <a:pPr lvl="1"/>
            <a:r>
              <a:rPr lang="en-US" i="1" dirty="0" smtClean="0"/>
              <a:t>Identifying major depression and bipolar disorders from video analysis</a:t>
            </a:r>
          </a:p>
          <a:p>
            <a:pPr lvl="1"/>
            <a:r>
              <a:rPr lang="en-US" i="1" dirty="0" smtClean="0"/>
              <a:t>Predicting treatment outcomes for epilepsy patients</a:t>
            </a:r>
          </a:p>
          <a:p>
            <a:pPr lvl="1"/>
            <a:r>
              <a:rPr lang="en-US" i="1" dirty="0" smtClean="0"/>
              <a:t>Deep learning to predict adverse events in EKG data</a:t>
            </a:r>
          </a:p>
          <a:p>
            <a:pPr lvl="1"/>
            <a:r>
              <a:rPr lang="en-US" i="1" dirty="0" smtClean="0"/>
              <a:t>Mobile app to improve diet for migrant women with low literacy</a:t>
            </a:r>
          </a:p>
          <a:p>
            <a:pPr lvl="1"/>
            <a:r>
              <a:rPr lang="en-US" i="1" dirty="0" smtClean="0"/>
              <a:t>Mental health evaluation using web data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75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343650" cy="85725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latin typeface="Arial" charset="0"/>
                <a:ea typeface="ＭＳ Ｐゴシック" charset="-128"/>
              </a:rPr>
              <a:t>Winning External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300"/>
            <a:ext cx="4857750" cy="30861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2015-2019: $3.2 NSF Research Traineeship Award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1950" i="1" dirty="0">
                <a:latin typeface="Arial" panose="020B0604020202020204" pitchFamily="34" charset="0"/>
                <a:cs typeface="Arial" panose="020B0604020202020204" pitchFamily="34" charset="0"/>
              </a:rPr>
              <a:t>Data-Enabled Research into Human Behavior and its Cognitive and Neural Mechanisms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Cross-training in Computer Science and Brain &amp; Cognitive Science</a:t>
            </a:r>
          </a:p>
          <a:p>
            <a:pPr lvl="1">
              <a:buFont typeface="Wingdings" pitchFamily="2" charset="2"/>
              <a:buChar char="§"/>
              <a:defRPr/>
            </a:pPr>
            <a:endParaRPr 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5087796" y="3081397"/>
            <a:ext cx="29334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32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rgbClr val="FFFFFF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In this course, I took on my first significant project leadership role. </a:t>
            </a:r>
            <a:r>
              <a:rPr lang="en-US" altLang="en-US" sz="1400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I learned how to better explain technical concepts, and how to delegate work effectively</a:t>
            </a:r>
            <a:r>
              <a:rPr lang="en-US" altLang="en-US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– Richard Lange,  PhD Student</a:t>
            </a:r>
          </a:p>
        </p:txBody>
      </p:sp>
      <p:pic>
        <p:nvPicPr>
          <p:cNvPr id="2355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08585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0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 Consortium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0"/>
            <a:ext cx="7853423" cy="17761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Sept 2017: Governor Cuomo Announces $22.5 Million for Rochester Data Science Consortium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Wegmans Family Charitable Foundation Commits Additional $10 Million, Bringing Its Total Gift to $20 Million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Initial partner: Harris Corporation Space &amp; Intelligent Systems Division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085" y="3207813"/>
            <a:ext cx="4057650" cy="17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57350" y="66675"/>
            <a:ext cx="5829300" cy="6012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ＭＳ Ｐゴシック" charset="0"/>
                <a:cs typeface="MS P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MS P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MS P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MS P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MS P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MS Pゴシック" pitchFamily="-9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MS Pゴシック" pitchFamily="-9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MS Pゴシック" pitchFamily="-9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MS Pゴシック" pitchFamily="-92" charset="-128"/>
              </a:defRPr>
            </a:lvl9pPr>
          </a:lstStyle>
          <a:p>
            <a:pPr>
              <a:defRPr/>
            </a:pPr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2435" y="667941"/>
            <a:ext cx="8218026" cy="1257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FFFFFF"/>
                </a:solidFill>
                <a:latin typeface="+mn-lt"/>
                <a:ea typeface="ＭＳ Ｐゴシック" charset="0"/>
                <a:cs typeface="MS P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+mn-lt"/>
                <a:ea typeface="+mn-ea"/>
                <a:cs typeface="MS P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FF"/>
                </a:solidFill>
                <a:latin typeface="+mn-lt"/>
                <a:ea typeface="+mn-ea"/>
                <a:cs typeface="MS P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  <a:cs typeface="MS P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  <a:cs typeface="MS P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4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RocHackHealth</a:t>
            </a:r>
            <a:r>
              <a:rPr lang="en-US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Health Data Dive</a:t>
            </a:r>
          </a:p>
          <a:p>
            <a:pPr lvl="1">
              <a:defRPr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Co-sponsored by Rochester Center for Health Informatics and </a:t>
            </a:r>
            <a:r>
              <a:rPr lang="en-US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Goergen</a:t>
            </a: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 for Data Science </a:t>
            </a:r>
          </a:p>
        </p:txBody>
      </p:sp>
      <p:pic>
        <p:nvPicPr>
          <p:cNvPr id="25603" name="s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00" y="2158603"/>
            <a:ext cx="5718572" cy="29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5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43200" y="208722"/>
            <a:ext cx="4800600" cy="7628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ＭＳ Ｐゴシック" charset="0"/>
                <a:cs typeface="MS P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MS P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MS P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MS P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MS P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MS Pゴシック" pitchFamily="-9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MS Pゴシック" pitchFamily="-9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MS Pゴシック" pitchFamily="-9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Times New Roman" pitchFamily="18" charset="0"/>
                <a:ea typeface="MS Pゴシック" pitchFamily="-92" charset="-128"/>
              </a:defRPr>
            </a:lvl9pPr>
          </a:lstStyle>
          <a:p>
            <a:pPr>
              <a:defRPr/>
            </a:pPr>
            <a:r>
              <a:rPr lang="en-US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Science Distinguished Speakers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995531" y="1075911"/>
            <a:ext cx="4859102" cy="37854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FFFFFF"/>
                </a:solidFill>
                <a:latin typeface="+mn-lt"/>
                <a:ea typeface="ＭＳ Ｐゴシック" charset="0"/>
                <a:cs typeface="MS P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+mn-lt"/>
                <a:ea typeface="+mn-ea"/>
                <a:cs typeface="MS P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FF"/>
                </a:solidFill>
                <a:latin typeface="+mn-lt"/>
                <a:ea typeface="+mn-ea"/>
                <a:cs typeface="MS P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  <a:cs typeface="MS P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  <a:cs typeface="MS P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lvl="1">
              <a:defRPr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2015: Eric Horvitz, Head of Microsoft Research</a:t>
            </a:r>
          </a:p>
          <a:p>
            <a:pPr lvl="2">
              <a:defRPr/>
            </a:pPr>
            <a:r>
              <a:rPr lang="en-US" sz="15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Science for Social Good</a:t>
            </a:r>
          </a:p>
          <a:p>
            <a:pPr lvl="1">
              <a:defRPr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Sandy </a:t>
            </a:r>
            <a:r>
              <a:rPr lang="en-US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Pentland</a:t>
            </a: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Founder MIT Media Lab</a:t>
            </a:r>
          </a:p>
          <a:p>
            <a:pPr lvl="2">
              <a:defRPr/>
            </a:pPr>
            <a:r>
              <a:rPr lang="en-US" sz="15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Reinventing the social contract in an age of big data</a:t>
            </a:r>
          </a:p>
          <a:p>
            <a:pPr lvl="1">
              <a:defRPr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Jeannette Wing, Head of Columbia Data Science Institute, former head NSF CISE, former head Microsoft Research</a:t>
            </a:r>
            <a:endParaRPr lang="en-US" sz="21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1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9" name="Picture 5" descr="Tedpres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7" y="208722"/>
            <a:ext cx="1448429" cy="29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927" y="3411638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59" y="833376"/>
            <a:ext cx="1879228" cy="28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37"/>
            <a:ext cx="3876741" cy="1572022"/>
          </a:xfrm>
        </p:spPr>
        <p:txBody>
          <a:bodyPr>
            <a:noAutofit/>
          </a:bodyPr>
          <a:lstStyle/>
          <a:p>
            <a:r>
              <a:rPr lang="en-US" sz="4000" dirty="0" smtClean="0"/>
              <a:t>Data Science is Transforming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72826" y="2737068"/>
            <a:ext cx="1977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Business</a:t>
            </a:r>
            <a:endParaRPr lang="en-US" sz="4000" dirty="0"/>
          </a:p>
        </p:txBody>
      </p:sp>
      <p:pic>
        <p:nvPicPr>
          <p:cNvPr id="12" name="Picture 11" descr="Untitled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005" y="735297"/>
            <a:ext cx="5451995" cy="44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2017-2019: NSF Research Experience for Undergraduates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821" y="1370171"/>
            <a:ext cx="4643120" cy="28575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REU Site: Music, Media, and the Mind</a:t>
            </a:r>
          </a:p>
          <a:p>
            <a:pPr lvl="1"/>
            <a:r>
              <a:rPr lang="en-US" dirty="0" smtClean="0"/>
              <a:t>Computer Science</a:t>
            </a:r>
          </a:p>
          <a:p>
            <a:pPr lvl="1"/>
            <a:r>
              <a:rPr lang="en-US" dirty="0" smtClean="0"/>
              <a:t>Audio Engineering</a:t>
            </a:r>
          </a:p>
          <a:p>
            <a:pPr lvl="1"/>
            <a:r>
              <a:rPr lang="en-US" dirty="0" smtClean="0"/>
              <a:t>Eastman School of Music</a:t>
            </a:r>
          </a:p>
          <a:p>
            <a:pPr lvl="1"/>
            <a:r>
              <a:rPr lang="en-US" dirty="0" smtClean="0"/>
              <a:t>Digital Media Studies</a:t>
            </a:r>
          </a:p>
          <a:p>
            <a:r>
              <a:rPr lang="en-US" dirty="0" smtClean="0"/>
              <a:t>See our website for details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Applications close February 15</a:t>
            </a:r>
          </a:p>
        </p:txBody>
      </p:sp>
      <p:pic>
        <p:nvPicPr>
          <p:cNvPr id="4" name="lazarus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096" y="1580704"/>
            <a:ext cx="3518704" cy="22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Opportunities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MS in Data Science</a:t>
            </a:r>
          </a:p>
          <a:p>
            <a:pPr lvl="1"/>
            <a:r>
              <a:rPr lang="en-US" dirty="0" smtClean="0"/>
              <a:t>Requirements: Math through Calculus,</a:t>
            </a:r>
            <a:br>
              <a:rPr lang="en-US" dirty="0" smtClean="0"/>
            </a:br>
            <a:r>
              <a:rPr lang="en-US" dirty="0" smtClean="0"/>
              <a:t>2 programming courses</a:t>
            </a:r>
          </a:p>
          <a:p>
            <a:r>
              <a:rPr lang="en-US" dirty="0" smtClean="0"/>
              <a:t>PhD in Computer Science</a:t>
            </a:r>
          </a:p>
          <a:p>
            <a:pPr lvl="1"/>
            <a:r>
              <a:rPr lang="en-US" dirty="0" smtClean="0"/>
              <a:t>Requirements: BS in Computer Science (or a strong minor), GPA &gt; 3.0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55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8600"/>
            <a:ext cx="6858000" cy="402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24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at University of Rochester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10" y="1061587"/>
            <a:ext cx="4596910" cy="29531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James Allen: Dialogue Systems</a:t>
            </a:r>
          </a:p>
          <a:p>
            <a:r>
              <a:rPr lang="en-US" dirty="0" smtClean="0"/>
              <a:t>Dan </a:t>
            </a:r>
            <a:r>
              <a:rPr lang="en-US" dirty="0" err="1" smtClean="0"/>
              <a:t>Gildea</a:t>
            </a:r>
            <a:r>
              <a:rPr lang="en-US" dirty="0" smtClean="0"/>
              <a:t>: Natural Language Translation</a:t>
            </a:r>
          </a:p>
          <a:p>
            <a:r>
              <a:rPr lang="en-US" dirty="0"/>
              <a:t>Lane </a:t>
            </a:r>
            <a:r>
              <a:rPr lang="en-US" dirty="0" err="1"/>
              <a:t>Hemaspaandra</a:t>
            </a:r>
            <a:r>
              <a:rPr lang="en-US" dirty="0"/>
              <a:t>: Social-Choice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Tom Howard: Human-Robot Interaction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61" y="3443486"/>
            <a:ext cx="4757181" cy="17000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73746" y="1063229"/>
            <a:ext cx="4082648" cy="3913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Ehsan </a:t>
            </a:r>
            <a:r>
              <a:rPr lang="en-US" dirty="0" err="1"/>
              <a:t>Hoque</a:t>
            </a:r>
            <a:r>
              <a:rPr lang="en-US" dirty="0"/>
              <a:t>: Emotionally-aware Computer Systems</a:t>
            </a:r>
          </a:p>
          <a:p>
            <a:r>
              <a:rPr lang="en-US" dirty="0" smtClean="0"/>
              <a:t>Henry </a:t>
            </a:r>
            <a:r>
              <a:rPr lang="en-US" dirty="0" err="1" smtClean="0"/>
              <a:t>Kautz</a:t>
            </a:r>
            <a:r>
              <a:rPr lang="en-US" dirty="0" smtClean="0"/>
              <a:t>: AI for Healthcare</a:t>
            </a:r>
          </a:p>
          <a:p>
            <a:r>
              <a:rPr lang="en-US" dirty="0" smtClean="0"/>
              <a:t>Ji Liu: Theory &amp; Algorithms for Machine Learning</a:t>
            </a:r>
          </a:p>
          <a:p>
            <a:r>
              <a:rPr lang="en-US" dirty="0" err="1" smtClean="0"/>
              <a:t>Jiebo</a:t>
            </a:r>
            <a:r>
              <a:rPr lang="en-US" dirty="0" smtClean="0"/>
              <a:t> Luo: Multimedia Analytics</a:t>
            </a:r>
          </a:p>
          <a:p>
            <a:r>
              <a:rPr lang="en-US" dirty="0" smtClean="0"/>
              <a:t>Len Schubert: Commonsense Reasoning</a:t>
            </a:r>
          </a:p>
          <a:p>
            <a:r>
              <a:rPr lang="en-US" dirty="0" err="1" smtClean="0"/>
              <a:t>Chenliang</a:t>
            </a:r>
            <a:r>
              <a:rPr lang="en-US" dirty="0" smtClean="0"/>
              <a:t> Xu: 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3571063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URCS PhD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8" y="1200151"/>
            <a:ext cx="8073342" cy="302460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 application fee for PhD</a:t>
            </a:r>
          </a:p>
          <a:p>
            <a:r>
              <a:rPr lang="en-US" dirty="0" smtClean="0"/>
              <a:t>Admitted students guaranteed 5 years of full support </a:t>
            </a:r>
            <a:r>
              <a:rPr lang="mr-IN" dirty="0" smtClean="0"/>
              <a:t>–</a:t>
            </a:r>
            <a:r>
              <a:rPr lang="en-US" dirty="0" smtClean="0"/>
              <a:t> scholarship plus stipend </a:t>
            </a:r>
          </a:p>
          <a:p>
            <a:r>
              <a:rPr lang="en-US" dirty="0" smtClean="0"/>
              <a:t>Prior MS not required</a:t>
            </a:r>
          </a:p>
          <a:p>
            <a:r>
              <a:rPr lang="en-US" dirty="0" smtClean="0"/>
              <a:t>Option for Joint PhD with Linguistics or with Brain &amp; Cognitive Science</a:t>
            </a:r>
          </a:p>
          <a:p>
            <a:r>
              <a:rPr lang="en-US" dirty="0" smtClean="0"/>
              <a:t>Deadline: December 1st</a:t>
            </a:r>
          </a:p>
          <a:p>
            <a:r>
              <a:rPr lang="en-US" sz="2100" dirty="0">
                <a:solidFill>
                  <a:schemeClr val="accent2"/>
                </a:solidFill>
              </a:rPr>
              <a:t>http://</a:t>
            </a:r>
            <a:r>
              <a:rPr lang="en-US" sz="2100" dirty="0" err="1">
                <a:solidFill>
                  <a:schemeClr val="accent2"/>
                </a:solidFill>
              </a:rPr>
              <a:t>www.cs.rochester.edu</a:t>
            </a:r>
            <a:r>
              <a:rPr lang="en-US" sz="2100" dirty="0">
                <a:solidFill>
                  <a:schemeClr val="accent2"/>
                </a:solidFill>
              </a:rPr>
              <a:t>/graduate/how-to-</a:t>
            </a:r>
            <a:r>
              <a:rPr lang="en-US" sz="2100" dirty="0" err="1">
                <a:solidFill>
                  <a:schemeClr val="accent2"/>
                </a:solidFill>
              </a:rPr>
              <a:t>apply.html</a:t>
            </a:r>
            <a:endParaRPr lang="en-US" sz="2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2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37"/>
            <a:ext cx="3876741" cy="1572022"/>
          </a:xfrm>
        </p:spPr>
        <p:txBody>
          <a:bodyPr>
            <a:noAutofit/>
          </a:bodyPr>
          <a:lstStyle/>
          <a:p>
            <a:r>
              <a:rPr lang="en-US" sz="4000" dirty="0" smtClean="0"/>
              <a:t>Data Science is Transforming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72826" y="2737068"/>
            <a:ext cx="1751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Science</a:t>
            </a:r>
            <a:endParaRPr lang="en-US" sz="4000" dirty="0"/>
          </a:p>
        </p:txBody>
      </p:sp>
      <p:pic>
        <p:nvPicPr>
          <p:cNvPr id="5" name="Picture 4" descr="nov24_2014_uofrochester_fea-kaminsk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763" y="541421"/>
            <a:ext cx="7670131" cy="46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37"/>
            <a:ext cx="3876741" cy="1572022"/>
          </a:xfrm>
        </p:spPr>
        <p:txBody>
          <a:bodyPr>
            <a:noAutofit/>
          </a:bodyPr>
          <a:lstStyle/>
          <a:p>
            <a:r>
              <a:rPr lang="en-US" sz="4000" dirty="0" smtClean="0"/>
              <a:t>Data Science is Transforming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62235" y="2737068"/>
            <a:ext cx="2820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Government</a:t>
            </a:r>
            <a:endParaRPr lang="en-US" sz="4000" dirty="0"/>
          </a:p>
        </p:txBody>
      </p:sp>
      <p:pic>
        <p:nvPicPr>
          <p:cNvPr id="6" name="Picture 5" descr="gov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771" y="687552"/>
            <a:ext cx="5349317" cy="44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37"/>
            <a:ext cx="3876741" cy="1572022"/>
          </a:xfrm>
        </p:spPr>
        <p:txBody>
          <a:bodyPr>
            <a:noAutofit/>
          </a:bodyPr>
          <a:lstStyle/>
          <a:p>
            <a:r>
              <a:rPr lang="en-US" sz="4000" dirty="0" smtClean="0"/>
              <a:t>Data Science is Transforming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72826" y="2737068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Society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479" r="-9479"/>
          <a:stretch/>
        </p:blipFill>
        <p:spPr>
          <a:xfrm>
            <a:off x="3692060" y="177265"/>
            <a:ext cx="6651509" cy="49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5373"/>
            <a:ext cx="3884662" cy="3308336"/>
          </a:xfrm>
        </p:spPr>
        <p:txBody>
          <a:bodyPr/>
          <a:lstStyle/>
          <a:p>
            <a:r>
              <a:rPr lang="en-US" dirty="0" smtClean="0"/>
              <a:t>Growing Demand for Data </a:t>
            </a:r>
            <a:br>
              <a:rPr lang="en-US" dirty="0" smtClean="0"/>
            </a:br>
            <a:r>
              <a:rPr lang="en-US" dirty="0" smtClean="0"/>
              <a:t>Scientists</a:t>
            </a:r>
            <a:endParaRPr lang="en-US" dirty="0"/>
          </a:p>
        </p:txBody>
      </p:sp>
      <p:pic>
        <p:nvPicPr>
          <p:cNvPr id="12" name="Picture 11" descr="Forbes​BrandVoice 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54" y="0"/>
            <a:ext cx="48681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Times New Roman"/>
        <a:ea typeface="MS Pゴシック"/>
        <a:cs typeface=""/>
      </a:majorFont>
      <a:minorFont>
        <a:latin typeface="Times New Roman"/>
        <a:ea typeface="MS 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AI.thmx</Template>
  <TotalTime>821</TotalTime>
  <Words>1251</Words>
  <Application>Microsoft Macintosh PowerPoint</Application>
  <PresentationFormat>On-screen Show (16:9)</PresentationFormat>
  <Paragraphs>257</Paragraphs>
  <Slides>54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Calibri</vt:lpstr>
      <vt:lpstr>Gill Sans</vt:lpstr>
      <vt:lpstr>Helvetica</vt:lpstr>
      <vt:lpstr>Mangal</vt:lpstr>
      <vt:lpstr>MS Pゴシック</vt:lpstr>
      <vt:lpstr>MS Pゴシック</vt:lpstr>
      <vt:lpstr>Times New Roman</vt:lpstr>
      <vt:lpstr>Verdana</vt:lpstr>
      <vt:lpstr>Wingdings</vt:lpstr>
      <vt:lpstr>Arial</vt:lpstr>
      <vt:lpstr>AI</vt:lpstr>
      <vt:lpstr>Default Design</vt:lpstr>
      <vt:lpstr>PowerPoint Presentation</vt:lpstr>
      <vt:lpstr>What is Data Science?</vt:lpstr>
      <vt:lpstr>How Did Data Science Arise?</vt:lpstr>
      <vt:lpstr>Data Science is Transforming</vt:lpstr>
      <vt:lpstr>Data Science is Transforming</vt:lpstr>
      <vt:lpstr>Data Science is Transforming</vt:lpstr>
      <vt:lpstr>Data Science is Transforming</vt:lpstr>
      <vt:lpstr>Data Science is Transforming</vt:lpstr>
      <vt:lpstr>Growing Demand for Data  Scientists</vt:lpstr>
      <vt:lpstr>New Kinds of Data</vt:lpstr>
      <vt:lpstr>New Kinds of Data</vt:lpstr>
      <vt:lpstr>New Kinds of Data</vt:lpstr>
      <vt:lpstr>New Kinds of Data</vt:lpstr>
      <vt:lpstr>New Ways of Understanding Data </vt:lpstr>
      <vt:lpstr>New Ways of Understanding Data </vt:lpstr>
      <vt:lpstr>New Ways of Understanding Data </vt:lpstr>
      <vt:lpstr>News Kinds of Interdisciplinary Research</vt:lpstr>
      <vt:lpstr>News Kinds of Interdisciplinary Research</vt:lpstr>
      <vt:lpstr>A Case Study:  TwitterHealth</vt:lpstr>
      <vt:lpstr>People on Smartphones: An Organic Sensor Network</vt:lpstr>
      <vt:lpstr>Analyzing Tweets</vt:lpstr>
      <vt:lpstr>sick</vt:lpstr>
      <vt:lpstr>sick and tired</vt:lpstr>
      <vt:lpstr>sick and tired of</vt:lpstr>
      <vt:lpstr>sick and tired of flu</vt:lpstr>
      <vt:lpstr>Semi-Supervised Learning</vt:lpstr>
      <vt:lpstr>PowerPoint Presentation</vt:lpstr>
      <vt:lpstr>PowerPoint Presentation</vt:lpstr>
      <vt:lpstr>Validating Tf</vt:lpstr>
      <vt:lpstr>Impact of Co-Location</vt:lpstr>
      <vt:lpstr>Foodborne Illness</vt:lpstr>
      <vt:lpstr>Fighting Foodborne Illness</vt:lpstr>
      <vt:lpstr>PowerPoint Presentation</vt:lpstr>
      <vt:lpstr>PowerPoint Presentation</vt:lpstr>
      <vt:lpstr>PowerPoint Presentation</vt:lpstr>
      <vt:lpstr>Results</vt:lpstr>
      <vt:lpstr>Creating the Goergen Institute for Data Science</vt:lpstr>
      <vt:lpstr>Goals of the Institute</vt:lpstr>
      <vt:lpstr>Today</vt:lpstr>
      <vt:lpstr>BS in Data Science</vt:lpstr>
      <vt:lpstr>PowerPoint Presentation</vt:lpstr>
      <vt:lpstr>MS in Data Science</vt:lpstr>
      <vt:lpstr>Faculty Expansion</vt:lpstr>
      <vt:lpstr>Interdisciplinary Hiring</vt:lpstr>
      <vt:lpstr>CoE Pilots</vt:lpstr>
      <vt:lpstr>Winning External Support</vt:lpstr>
      <vt:lpstr>Data Science Consortium</vt:lpstr>
      <vt:lpstr>PowerPoint Presentation</vt:lpstr>
      <vt:lpstr>PowerPoint Presentation</vt:lpstr>
      <vt:lpstr>2017-2019: NSF Research Experience for Undergraduates</vt:lpstr>
      <vt:lpstr>Graduate Opportunities</vt:lpstr>
      <vt:lpstr>PowerPoint Presentation</vt:lpstr>
      <vt:lpstr>AI at University of Rochester</vt:lpstr>
      <vt:lpstr>URCS PhD Program</vt:lpstr>
    </vt:vector>
  </TitlesOfParts>
  <Manager/>
  <Company>University of Rochester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Science</dc:title>
  <dc:subject/>
  <dc:creator>Henry Kautz</dc:creator>
  <cp:keywords/>
  <dc:description/>
  <cp:lastModifiedBy>Kautz, Henry</cp:lastModifiedBy>
  <cp:revision>91</cp:revision>
  <dcterms:created xsi:type="dcterms:W3CDTF">2015-02-26T17:53:50Z</dcterms:created>
  <dcterms:modified xsi:type="dcterms:W3CDTF">2017-11-03T13:10:00Z</dcterms:modified>
  <cp:category/>
</cp:coreProperties>
</file>